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60" r:id="rId5"/>
    <p:sldId id="261" r:id="rId6"/>
    <p:sldId id="258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76" y="2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4D67-7E31-4A35-AEFD-E224832AC406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387F-A508-4B98-843B-93E5E9DCC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6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4D67-7E31-4A35-AEFD-E224832AC406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387F-A508-4B98-843B-93E5E9DCC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8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4D67-7E31-4A35-AEFD-E224832AC406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387F-A508-4B98-843B-93E5E9DCC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36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4D67-7E31-4A35-AEFD-E224832AC406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387F-A508-4B98-843B-93E5E9DCC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1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4D67-7E31-4A35-AEFD-E224832AC406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387F-A508-4B98-843B-93E5E9DCC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9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4D67-7E31-4A35-AEFD-E224832AC406}" type="datetimeFigureOut">
              <a:rPr lang="en-US" smtClean="0"/>
              <a:t>9/17/20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387F-A508-4B98-843B-93E5E9DCC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0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4D67-7E31-4A35-AEFD-E224832AC406}" type="datetimeFigureOut">
              <a:rPr lang="en-US" smtClean="0"/>
              <a:t>9/17/20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387F-A508-4B98-843B-93E5E9DCC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5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4D67-7E31-4A35-AEFD-E224832AC406}" type="datetimeFigureOut">
              <a:rPr lang="en-US" smtClean="0"/>
              <a:t>9/17/20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387F-A508-4B98-843B-93E5E9DCC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5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4D67-7E31-4A35-AEFD-E224832AC406}" type="datetimeFigureOut">
              <a:rPr lang="en-US" smtClean="0"/>
              <a:t>9/17/20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387F-A508-4B98-843B-93E5E9DCC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5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4D67-7E31-4A35-AEFD-E224832AC406}" type="datetimeFigureOut">
              <a:rPr lang="en-US" smtClean="0"/>
              <a:t>9/17/20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387F-A508-4B98-843B-93E5E9DCC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2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4D67-7E31-4A35-AEFD-E224832AC406}" type="datetimeFigureOut">
              <a:rPr lang="en-US" smtClean="0"/>
              <a:t>9/17/20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387F-A508-4B98-843B-93E5E9DCC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3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14D67-7E31-4A35-AEFD-E224832AC406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5387F-A508-4B98-843B-93E5E9DCC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5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849096"/>
          </a:xfrm>
        </p:spPr>
        <p:txBody>
          <a:bodyPr/>
          <a:lstStyle/>
          <a:p>
            <a:endParaRPr lang="en-US" dirty="0"/>
          </a:p>
          <a:p>
            <a:r>
              <a:rPr lang="en-US" sz="4000" dirty="0"/>
              <a:t>EASING THE TRANSITION TO ONLINE COURSE DELIVERY</a:t>
            </a:r>
          </a:p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Laurie Wallace, Director of University of Missouri Veterinary Online Programs</a:t>
            </a:r>
          </a:p>
          <a:p>
            <a:endParaRPr lang="en-US" sz="4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52742"/>
            <a:ext cx="9144000" cy="274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60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F7198-F36C-49F4-AEDA-6F5194FC5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SYLLABUS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88FCF-6FAD-400A-BADF-609C7F863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I hope you have had a chance to download and print the template document included in this presentation. </a:t>
            </a:r>
          </a:p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We’ll navigate to the syllabus in the canvas course to discuss the parts. </a:t>
            </a:r>
          </a:p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All the sections are required by our online course review process.</a:t>
            </a:r>
          </a:p>
        </p:txBody>
      </p:sp>
    </p:spTree>
    <p:extLst>
      <p:ext uri="{BB962C8B-B14F-4D97-AF65-F5344CB8AC3E}">
        <p14:creationId xmlns:p14="http://schemas.microsoft.com/office/powerpoint/2010/main" val="153812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60E9E-E106-4BAC-BBCA-6CED3EF3F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COURSE OUTLINE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2055B-29E1-4606-9877-9370D0AF9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volini" panose="0300050204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800" dirty="0">
                <a:effectLst/>
                <a:latin typeface="Cavolini" panose="0300050204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esigned to help instructors follow</a:t>
            </a:r>
            <a:br>
              <a:rPr lang="en-US" sz="2800" dirty="0">
                <a:effectLst/>
                <a:latin typeface="Cavolini" panose="0300050204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Cavolini" panose="0300050204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Backward Design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volini" panose="0300050204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800" dirty="0">
                <a:effectLst/>
                <a:latin typeface="Cavolini" panose="0300050204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llows alignment between objectives, assessments and assignments or activities.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effectLst/>
              <a:latin typeface="Cavolini" panose="0300050204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effectLst/>
                <a:latin typeface="Cavolini" panose="0300050204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Alignment is one of those “biggies” that ensures that students truly master the objectives and course purposes.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13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9F840-B81C-43ED-A464-C895B4D1A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FIRST SECTION: GENERAL COURSE OVERVIEW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7B2286-9D0C-401A-BE9B-A2B2E40C009D}"/>
              </a:ext>
            </a:extLst>
          </p:cNvPr>
          <p:cNvSpPr txBox="1"/>
          <p:nvPr/>
        </p:nvSpPr>
        <p:spPr>
          <a:xfrm>
            <a:off x="406738" y="1610041"/>
            <a:ext cx="6094602" cy="40985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Text: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Instructor: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Credit hours: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Course Overview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below are just examples)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 1: The Nature of Disease, Nutrition, and Sanitation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 1: Chapter 1: The Nature of Disease; Chapter 2: Nutrition and Animal Health - Macronutrients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 2: Chapter 2: Nutrition and Animal Health - Micronutrients; Chapter 3 - Sanitation and Disease Control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 2: Disinfection, Quarantine, and Immunization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 3: Chapter 4: Disinfection; Chapter 6: Quarantine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 4: Chapter 5: Immunization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1CC4A4-40B6-446D-918C-E1CC4BF8CE36}"/>
              </a:ext>
            </a:extLst>
          </p:cNvPr>
          <p:cNvSpPr txBox="1"/>
          <p:nvPr/>
        </p:nvSpPr>
        <p:spPr>
          <a:xfrm>
            <a:off x="6873751" y="1546998"/>
            <a:ext cx="47026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volini" panose="03000502040302020204" pitchFamily="66" charset="0"/>
                <a:cs typeface="Cavolini" panose="03000502040302020204" pitchFamily="66" charset="0"/>
              </a:rPr>
              <a:t>This is the top of the course outline first page. Note that the weeks are numbered consecutively, which helps prevent confusion.</a:t>
            </a: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15FD0747-08CE-4CE4-8ED5-63009DA7ED4C}"/>
              </a:ext>
            </a:extLst>
          </p:cNvPr>
          <p:cNvCxnSpPr/>
          <p:nvPr/>
        </p:nvCxnSpPr>
        <p:spPr>
          <a:xfrm rot="10800000" flipV="1">
            <a:off x="6551802" y="4001548"/>
            <a:ext cx="2013358" cy="78856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26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28851-3262-4C22-8B70-A0E8001C3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SECTION: OBJECTIVES, ASSIGNMENTS AND QUESTIONS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C3AF8E-13F1-4B55-A60F-A0067CB48AAB}"/>
              </a:ext>
            </a:extLst>
          </p:cNvPr>
          <p:cNvSpPr txBox="1"/>
          <p:nvPr/>
        </p:nvSpPr>
        <p:spPr>
          <a:xfrm>
            <a:off x="446713" y="1714924"/>
            <a:ext cx="6094602" cy="46525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 1: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 1: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 1: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Assignment: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student will be able to: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Questions: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 2: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Assignment: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Objectives: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student will be able to: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Questions: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 3: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Assignment: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student will be able to: 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F30485-4834-484C-9059-F66D0FCF84C8}"/>
              </a:ext>
            </a:extLst>
          </p:cNvPr>
          <p:cNvSpPr txBox="1"/>
          <p:nvPr/>
        </p:nvSpPr>
        <p:spPr>
          <a:xfrm>
            <a:off x="6845417" y="1652631"/>
            <a:ext cx="47146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Note, that sessions are also numbered consecutively, which helps with course navigation.   </a:t>
            </a:r>
          </a:p>
        </p:txBody>
      </p:sp>
    </p:spTree>
    <p:extLst>
      <p:ext uri="{BB962C8B-B14F-4D97-AF65-F5344CB8AC3E}">
        <p14:creationId xmlns:p14="http://schemas.microsoft.com/office/powerpoint/2010/main" val="417364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2F0A9D-C9B5-460F-9980-410195CB7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>
                <a:solidFill>
                  <a:srgbClr val="FFFFFF"/>
                </a:solidFill>
              </a:rPr>
              <a:t>WHAT IS BACKWARD DESIGN?</a:t>
            </a:r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ourse Planning – UF Instructor Guide">
            <a:extLst>
              <a:ext uri="{FF2B5EF4-FFF2-40B4-BE49-F238E27FC236}">
                <a16:creationId xmlns:a16="http://schemas.microsoft.com/office/drawing/2014/main" id="{DC4373A2-03D1-4388-A502-63AC0EEC04E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2" r="1927" b="-2"/>
          <a:stretch/>
        </p:blipFill>
        <p:spPr bwMode="auto">
          <a:xfrm>
            <a:off x="671804" y="643811"/>
            <a:ext cx="7763069" cy="530911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4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0434F-C130-4FAE-B2AA-2D862BF3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844971"/>
          </a:xfrm>
        </p:spPr>
        <p:txBody>
          <a:bodyPr>
            <a:normAutofit/>
          </a:bodyPr>
          <a:lstStyle/>
          <a:p>
            <a:r>
              <a:rPr lang="en-US" b="1" dirty="0"/>
              <a:t>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E4B8-EBE4-4CC7-BC67-57162E621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59" y="1735494"/>
            <a:ext cx="4014466" cy="4488325"/>
          </a:xfrm>
        </p:spPr>
        <p:txBody>
          <a:bodyPr>
            <a:normAutofit fontScale="92500" lnSpcReduction="10000"/>
          </a:bodyPr>
          <a:lstStyle/>
          <a:p>
            <a:r>
              <a:rPr lang="en-US" sz="2400" b="0" i="0" dirty="0">
                <a:effectLst/>
                <a:latin typeface="Cavolini" panose="03000502040302020204" pitchFamily="66" charset="0"/>
                <a:cs typeface="Cavolini" panose="03000502040302020204" pitchFamily="66" charset="0"/>
              </a:rPr>
              <a:t>Ensuring online course alignment means that all critical course components work together to confirm that your students achieve the stated learning outcomes.</a:t>
            </a:r>
          </a:p>
          <a:p>
            <a:r>
              <a:rPr lang="en-US" sz="2400" dirty="0">
                <a:latin typeface="Cavolini" panose="03000502040302020204" pitchFamily="66" charset="0"/>
                <a:cs typeface="Cavolini" panose="03000502040302020204" pitchFamily="66" charset="0"/>
              </a:rPr>
              <a:t>Especially important in professional education, which has specific, essential, required objectives and outcomes.</a:t>
            </a:r>
          </a:p>
          <a:p>
            <a:endParaRPr lang="en-US" sz="17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Wheel Alignment Clipart Free PNG Images Transparent – Free PNG Images  Vector, PSD, Clipart, Templates">
            <a:extLst>
              <a:ext uri="{FF2B5EF4-FFF2-40B4-BE49-F238E27FC236}">
                <a16:creationId xmlns:a16="http://schemas.microsoft.com/office/drawing/2014/main" id="{0EC4FC83-4124-418B-ADBF-E948C48E51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05" b="11543"/>
          <a:stretch/>
        </p:blipFill>
        <p:spPr bwMode="auto">
          <a:xfrm>
            <a:off x="5405862" y="1194211"/>
            <a:ext cx="6019331" cy="4466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40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0A13A-3877-44C8-9144-27915B02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COURSE SCHEDULE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69B25-A713-477B-B8D9-4E4BE68AB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A required part of the syllabus. </a:t>
            </a:r>
          </a:p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Includes dates, assignments, tests, topics.</a:t>
            </a:r>
          </a:p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We often include the university holidays, such as Thanksgiving and Spring Break.</a:t>
            </a:r>
          </a:p>
        </p:txBody>
      </p:sp>
    </p:spTree>
    <p:extLst>
      <p:ext uri="{BB962C8B-B14F-4D97-AF65-F5344CB8AC3E}">
        <p14:creationId xmlns:p14="http://schemas.microsoft.com/office/powerpoint/2010/main" val="195184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1D6C3E63-0FAD-4BAE-BC49-6B1136F8F5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142821"/>
              </p:ext>
            </p:extLst>
          </p:nvPr>
        </p:nvGraphicFramePr>
        <p:xfrm>
          <a:off x="847008" y="1821974"/>
          <a:ext cx="10497983" cy="4356393"/>
        </p:xfrm>
        <a:graphic>
          <a:graphicData uri="http://schemas.openxmlformats.org/drawingml/2006/table">
            <a:tbl>
              <a:tblPr firstRow="1" firstCol="1" bandRow="1"/>
              <a:tblGrid>
                <a:gridCol w="2769368">
                  <a:extLst>
                    <a:ext uri="{9D8B030D-6E8A-4147-A177-3AD203B41FA5}">
                      <a16:colId xmlns:a16="http://schemas.microsoft.com/office/drawing/2014/main" val="845230786"/>
                    </a:ext>
                  </a:extLst>
                </a:gridCol>
                <a:gridCol w="1723769">
                  <a:extLst>
                    <a:ext uri="{9D8B030D-6E8A-4147-A177-3AD203B41FA5}">
                      <a16:colId xmlns:a16="http://schemas.microsoft.com/office/drawing/2014/main" val="2990904168"/>
                    </a:ext>
                  </a:extLst>
                </a:gridCol>
                <a:gridCol w="968376">
                  <a:extLst>
                    <a:ext uri="{9D8B030D-6E8A-4147-A177-3AD203B41FA5}">
                      <a16:colId xmlns:a16="http://schemas.microsoft.com/office/drawing/2014/main" val="3229948418"/>
                    </a:ext>
                  </a:extLst>
                </a:gridCol>
                <a:gridCol w="5036470">
                  <a:extLst>
                    <a:ext uri="{9D8B030D-6E8A-4147-A177-3AD203B41FA5}">
                      <a16:colId xmlns:a16="http://schemas.microsoft.com/office/drawing/2014/main" val="2362226097"/>
                    </a:ext>
                  </a:extLst>
                </a:gridCol>
              </a:tblGrid>
              <a:tr h="5020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Units 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Weeks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Sessions (material equivalent to one lecture)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653267"/>
                  </a:ext>
                </a:extLst>
              </a:tr>
              <a:tr h="836796">
                <a:tc row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 1</a:t>
                      </a: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100" i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[Each of these should have a title which could include the chapters/major topics covered]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Introduction/Syllabus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 </a:t>
                      </a: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1100" i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Each of these should have an explanatory title – could also include page numbers)]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767697"/>
                  </a:ext>
                </a:extLst>
              </a:tr>
              <a:tr h="167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 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172963"/>
                  </a:ext>
                </a:extLst>
              </a:tr>
              <a:tr h="167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 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845905"/>
                  </a:ext>
                </a:extLst>
              </a:tr>
              <a:tr h="167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4: 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56287"/>
                  </a:ext>
                </a:extLst>
              </a:tr>
              <a:tr h="167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5: 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8249529"/>
                  </a:ext>
                </a:extLst>
              </a:tr>
              <a:tr h="167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6: 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1244197"/>
                  </a:ext>
                </a:extLst>
              </a:tr>
              <a:tr h="167359">
                <a:tc row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7: 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4449371"/>
                  </a:ext>
                </a:extLst>
              </a:tr>
              <a:tr h="167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8: 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524687"/>
                  </a:ext>
                </a:extLst>
              </a:tr>
              <a:tr h="167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9: 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5127623"/>
                  </a:ext>
                </a:extLst>
              </a:tr>
              <a:tr h="167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10: 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9442"/>
                  </a:ext>
                </a:extLst>
              </a:tr>
              <a:tr h="167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11: 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976419"/>
                  </a:ext>
                </a:extLst>
              </a:tr>
              <a:tr h="167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12: 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1640233"/>
                  </a:ext>
                </a:extLst>
              </a:tr>
              <a:tr h="167359">
                <a:tc row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 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13: 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437448"/>
                  </a:ext>
                </a:extLst>
              </a:tr>
              <a:tr h="167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14: 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383098"/>
                  </a:ext>
                </a:extLst>
              </a:tr>
              <a:tr h="167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15: 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591074"/>
                  </a:ext>
                </a:extLst>
              </a:tr>
              <a:tr h="167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16: 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6981016"/>
                  </a:ext>
                </a:extLst>
              </a:tr>
              <a:tr h="167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17: Test review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5572972"/>
                  </a:ext>
                </a:extLst>
              </a:tr>
              <a:tr h="167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18:</a:t>
                      </a: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Test Units 1 - 3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676730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Please read the information at the bottom of this schedule regarding the procedure for taking your test.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641836"/>
                  </a:ext>
                </a:extLst>
              </a:tr>
            </a:tbl>
          </a:graphicData>
        </a:graphic>
      </p:graphicFrame>
      <p:sp>
        <p:nvSpPr>
          <p:cNvPr id="16" name="Rectangle 5">
            <a:extLst>
              <a:ext uri="{FF2B5EF4-FFF2-40B4-BE49-F238E27FC236}">
                <a16:creationId xmlns:a16="http://schemas.microsoft.com/office/drawing/2014/main" id="{4B161D07-D68B-436D-8AEC-8EED2561B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778" y="135266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[Y</a:t>
            </a:r>
            <a:r>
              <a:rPr kumimoji="0" lang="en-US" altLang="en-US" sz="1100" b="1" i="1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course number]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Course Schedule – Canvas, 3 credit hour course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489DFE-7E52-4A4B-B025-479B156C1EAA}"/>
              </a:ext>
            </a:extLst>
          </p:cNvPr>
          <p:cNvSpPr txBox="1"/>
          <p:nvPr/>
        </p:nvSpPr>
        <p:spPr>
          <a:xfrm>
            <a:off x="377505" y="243281"/>
            <a:ext cx="10956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This is the top three units from the Course Schedule template. Information can be added or revised to better describe what’s happening in your course. </a:t>
            </a:r>
          </a:p>
        </p:txBody>
      </p:sp>
    </p:spTree>
    <p:extLst>
      <p:ext uri="{BB962C8B-B14F-4D97-AF65-F5344CB8AC3E}">
        <p14:creationId xmlns:p14="http://schemas.microsoft.com/office/powerpoint/2010/main" val="1362868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AE1B4-726E-4043-B38B-219CF33BB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4944152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b="1" kern="12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What’s next?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EF552A-4C20-4564-8402-22FE61E66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8930" y="2438400"/>
            <a:ext cx="4944151" cy="3785419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3200" dirty="0">
                <a:latin typeface="Cavolini" panose="03000502040302020204" pitchFamily="66" charset="0"/>
                <a:cs typeface="Cavolini" panose="03000502040302020204" pitchFamily="66" charset="0"/>
              </a:rPr>
              <a:t>Faculty now have information that can be cut and pasted into their course shell, saving them time and revision within the course.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Save Time And Money With Forkspot You Save Time By - Payday Loan Banners  Clipart (#3100979) - PikPng">
            <a:extLst>
              <a:ext uri="{FF2B5EF4-FFF2-40B4-BE49-F238E27FC236}">
                <a16:creationId xmlns:a16="http://schemas.microsoft.com/office/drawing/2014/main" id="{4E06EFE8-9B55-4BB5-A9E6-672C9B21F1A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96743" y="783771"/>
            <a:ext cx="5001208" cy="527179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39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09A0318-157B-4547-8084-75ED9489E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580" y="457200"/>
            <a:ext cx="4473445" cy="1600200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QUESTIONS?</a:t>
            </a:r>
          </a:p>
        </p:txBody>
      </p:sp>
      <p:pic>
        <p:nvPicPr>
          <p:cNvPr id="5122" name="Picture 2" descr="Types Of Questions - Types Of Questions Clip Art , Free Transparent Clipart  - ClipartKey">
            <a:extLst>
              <a:ext uri="{FF2B5EF4-FFF2-40B4-BE49-F238E27FC236}">
                <a16:creationId xmlns:a16="http://schemas.microsoft.com/office/drawing/2014/main" id="{66CA7EDE-8F4F-4BAE-A21D-76D389FD6977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9" b="699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366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70EE0-63F3-40EB-816D-CF9DF4F38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GOALS FOR TODAY’S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42B09-2937-4658-B289-64D8417E5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800" dirty="0">
                <a:effectLst/>
                <a:latin typeface="Cavolini" panose="0300050204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 provide you with tools you can use to move your existing course online, or to set up a new online course.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800" dirty="0">
                <a:effectLst/>
                <a:latin typeface="Cavolini" panose="0300050204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 explain some of the valid educational theory that drives MU Veterinary Online Programs  instructional design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arenR"/>
            </a:pPr>
            <a:r>
              <a:rPr lang="en-US" sz="2800" dirty="0">
                <a:effectLst/>
                <a:latin typeface="Cavolini" panose="0300050204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 get some great ideas from you, as well!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74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2509F26-B5DC-4BA7-B476-4CB044237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B103EB1-B135-4526-B883-33228FC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815340" y="683404"/>
            <a:ext cx="1056132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6146" name="Picture 2" descr="THANK YOU | Les Langues à Eurécole">
            <a:extLst>
              <a:ext uri="{FF2B5EF4-FFF2-40B4-BE49-F238E27FC236}">
                <a16:creationId xmlns:a16="http://schemas.microsoft.com/office/drawing/2014/main" id="{000DB86D-2E88-4E4E-A9FB-C7CB622666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08" r="-1" b="-1"/>
          <a:stretch/>
        </p:blipFill>
        <p:spPr bwMode="auto">
          <a:xfrm rot="21480000">
            <a:off x="1137837" y="1003258"/>
            <a:ext cx="9916327" cy="476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63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8020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Cavolini" panose="03000502040302020204" pitchFamily="66" charset="0"/>
                <a:cs typeface="Cavolini" panose="03000502040302020204" pitchFamily="66" charset="0"/>
              </a:rPr>
              <a:t>Background and History</a:t>
            </a:r>
            <a:r>
              <a:rPr lang="en-US" b="1" dirty="0">
                <a:latin typeface="Cavolini" panose="03000502040302020204" pitchFamily="66" charset="0"/>
                <a:cs typeface="Cavolini" panose="03000502040302020204" pitchFamily="66" charset="0"/>
              </a:rPr>
              <a:t>:</a:t>
            </a:r>
            <a:br>
              <a:rPr lang="en-US" b="1" dirty="0"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Veterinary Online Programs/BIOMED Online began in 2009 to provide veterinary technicians an opportunity to complete their bachelor’s degree online.</a:t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66" y="4430683"/>
            <a:ext cx="1145494" cy="214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0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1271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The program expanded to provide online elective courses for pre-veterinary students</a:t>
            </a:r>
            <a:r>
              <a:rPr lang="en-US" dirty="0"/>
              <a:t>. 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04" y="4638502"/>
            <a:ext cx="1047957" cy="196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31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2424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Master’s level courses were first offered in 2014, and the first Master’s degree students graduated in 2017.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66" y="4430683"/>
            <a:ext cx="1145494" cy="214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83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Cavolini" panose="03000502040302020204" pitchFamily="66" charset="0"/>
                <a:cs typeface="Cavolini" panose="03000502040302020204" pitchFamily="66" charset="0"/>
              </a:rPr>
              <a:t>FACULTY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D330B-12FA-40FD-9BF2-C5C25BF86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Initially, faculty and technicians from the college. </a:t>
            </a:r>
          </a:p>
          <a:p>
            <a:pPr lvl="1"/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These instructors had experience teaching face-to-face, but not with online instruction</a:t>
            </a:r>
          </a:p>
          <a:p>
            <a:pPr lvl="1"/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All were working full-time, so creating and teaching their courses needed to be as painless as possible</a:t>
            </a:r>
          </a:p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Later, instructor group was expanded to include off site veterinarians and veterinary technicians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66" y="4430683"/>
            <a:ext cx="1145494" cy="214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20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45D75-D01F-4E66-9DBC-7D6A28832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SIMPLIFIED COURSE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A7A70-B6C0-4061-A304-3130B890B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ffectLst/>
                <a:latin typeface="Cavolini" panose="03000502040302020204" pitchFamily="66" charset="0"/>
                <a:ea typeface="Calibri" panose="020F0502020204030204" pitchFamily="34" charset="0"/>
              </a:rPr>
              <a:t>Dr. C.B. Chastain, the original Director, designed a simplified process for course design</a:t>
            </a:r>
          </a:p>
          <a:p>
            <a:pPr marL="0" indent="0">
              <a:buNone/>
            </a:pPr>
            <a:endParaRPr lang="en-US" sz="2800" dirty="0">
              <a:effectLst/>
              <a:latin typeface="Cavolini" panose="03000502040302020204" pitchFamily="66" charset="0"/>
              <a:ea typeface="Calibri" panose="020F0502020204030204" pitchFamily="34" charset="0"/>
            </a:endParaRPr>
          </a:p>
          <a:p>
            <a:pPr lvl="1"/>
            <a:r>
              <a:rPr lang="en-US" dirty="0">
                <a:effectLst/>
                <a:latin typeface="Cavolini" panose="03000502040302020204" pitchFamily="66" charset="0"/>
                <a:ea typeface="Calibri" panose="020F0502020204030204" pitchFamily="34" charset="0"/>
              </a:rPr>
              <a:t>Based on best practices for online instruction, but simplified to emphasize essential points</a:t>
            </a:r>
          </a:p>
          <a:p>
            <a:pPr lvl="1"/>
            <a:r>
              <a:rPr lang="en-US" dirty="0">
                <a:latin typeface="Cavolini" panose="03000502040302020204" pitchFamily="66" charset="0"/>
                <a:ea typeface="Calibri" panose="020F0502020204030204" pitchFamily="34" charset="0"/>
              </a:rPr>
              <a:t>Easy to follow</a:t>
            </a:r>
            <a:r>
              <a:rPr lang="en-US" dirty="0">
                <a:effectLst/>
                <a:latin typeface="Cavolini" panose="03000502040302020204" pitchFamily="66" charset="0"/>
                <a:ea typeface="Calibri" panose="020F0502020204030204" pitchFamily="34" charset="0"/>
              </a:rPr>
              <a:t> </a:t>
            </a:r>
          </a:p>
          <a:p>
            <a:pPr lvl="1"/>
            <a:r>
              <a:rPr lang="en-US" dirty="0">
                <a:latin typeface="Cavolini" panose="03000502040302020204" pitchFamily="66" charset="0"/>
              </a:rPr>
              <a:t>Resulting course would be able to pass the required online course review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393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703BC-3178-441D-B335-D0B8F0886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TEMPLATES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BEA6D-8A62-4E4A-AE9C-D57BA9745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These were developed later to make the process even quicker by providing a “fill in the blank” type format</a:t>
            </a:r>
          </a:p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Syllabus</a:t>
            </a:r>
          </a:p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Course Outline</a:t>
            </a:r>
          </a:p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Course Schedule</a:t>
            </a:r>
          </a:p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Canvas course home page</a:t>
            </a:r>
          </a:p>
        </p:txBody>
      </p:sp>
    </p:spTree>
    <p:extLst>
      <p:ext uri="{BB962C8B-B14F-4D97-AF65-F5344CB8AC3E}">
        <p14:creationId xmlns:p14="http://schemas.microsoft.com/office/powerpoint/2010/main" val="149007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1D21F-D394-433A-97AD-77FA2E228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CANVAS COURSE HOME PAGE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1029D-1D0B-4C02-B3EA-481DB6E63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We’ll navigate to an example of the Home Page.</a:t>
            </a:r>
          </a:p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It includes information to provide a welcoming view, and quick access to important information such as:</a:t>
            </a:r>
          </a:p>
          <a:p>
            <a:pPr lvl="1"/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Instructor contact information </a:t>
            </a:r>
          </a:p>
          <a:p>
            <a:pPr lvl="1"/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Getting started module</a:t>
            </a:r>
          </a:p>
          <a:p>
            <a:pPr lvl="1"/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Course description and purpose</a:t>
            </a:r>
          </a:p>
        </p:txBody>
      </p:sp>
    </p:spTree>
    <p:extLst>
      <p:ext uri="{BB962C8B-B14F-4D97-AF65-F5344CB8AC3E}">
        <p14:creationId xmlns:p14="http://schemas.microsoft.com/office/powerpoint/2010/main" val="382259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913</Words>
  <Application>Microsoft Macintosh PowerPoint</Application>
  <PresentationFormat>Widescreen</PresentationFormat>
  <Paragraphs>150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Cavolini</vt:lpstr>
      <vt:lpstr>Impact</vt:lpstr>
      <vt:lpstr>Office Theme</vt:lpstr>
      <vt:lpstr>PowerPoint Presentation</vt:lpstr>
      <vt:lpstr>GOALS FOR TODAY’S PRESENTATION</vt:lpstr>
      <vt:lpstr>Background and History: Veterinary Online Programs/BIOMED Online began in 2009 to provide veterinary technicians an opportunity to complete their bachelor’s degree online. </vt:lpstr>
      <vt:lpstr>The program expanded to provide online elective courses for pre-veterinary students.  </vt:lpstr>
      <vt:lpstr>Master’s level courses were first offered in 2014, and the first Master’s degree students graduated in 2017.  </vt:lpstr>
      <vt:lpstr>FACULTY</vt:lpstr>
      <vt:lpstr>SIMPLIFIED COURSE DESIGN</vt:lpstr>
      <vt:lpstr>TEMPLATES</vt:lpstr>
      <vt:lpstr> CANVAS COURSE HOME PAGE</vt:lpstr>
      <vt:lpstr>SYLLABUS TEMPLATE</vt:lpstr>
      <vt:lpstr>COURSE OUTLINE TEMPLATE</vt:lpstr>
      <vt:lpstr>FIRST SECTION: GENERAL COURSE OVERVIEW</vt:lpstr>
      <vt:lpstr>SECOND SECTION: OBJECTIVES, ASSIGNMENTS AND QUESTIONS</vt:lpstr>
      <vt:lpstr>WHAT IS BACKWARD DESIGN?</vt:lpstr>
      <vt:lpstr>ALIGNMENT</vt:lpstr>
      <vt:lpstr>COURSE SCHEDULE TEMPLATE</vt:lpstr>
      <vt:lpstr>PowerPoint Presentation</vt:lpstr>
      <vt:lpstr>What’s next?</vt:lpstr>
      <vt:lpstr>QUESTIONS?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 LM Wallace</dc:creator>
  <cp:lastModifiedBy>Stephanie Campbell</cp:lastModifiedBy>
  <cp:revision>1</cp:revision>
  <dcterms:created xsi:type="dcterms:W3CDTF">2020-09-17T19:19:27Z</dcterms:created>
  <dcterms:modified xsi:type="dcterms:W3CDTF">2020-09-17T21:07:31Z</dcterms:modified>
</cp:coreProperties>
</file>