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9"/>
  </p:notesMasterIdLst>
  <p:sldIdLst>
    <p:sldId id="2401" r:id="rId2"/>
    <p:sldId id="256" r:id="rId3"/>
    <p:sldId id="317" r:id="rId4"/>
    <p:sldId id="2252" r:id="rId5"/>
    <p:sldId id="2402" r:id="rId6"/>
    <p:sldId id="267" r:id="rId7"/>
    <p:sldId id="2228" r:id="rId8"/>
    <p:sldId id="2403" r:id="rId9"/>
    <p:sldId id="2420" r:id="rId10"/>
    <p:sldId id="2253" r:id="rId11"/>
    <p:sldId id="2265" r:id="rId12"/>
    <p:sldId id="2404" r:id="rId13"/>
    <p:sldId id="273" r:id="rId14"/>
    <p:sldId id="2408" r:id="rId15"/>
    <p:sldId id="2410" r:id="rId16"/>
    <p:sldId id="269" r:id="rId17"/>
    <p:sldId id="2411" r:id="rId18"/>
    <p:sldId id="2412" r:id="rId19"/>
    <p:sldId id="277" r:id="rId20"/>
    <p:sldId id="265" r:id="rId21"/>
    <p:sldId id="2413" r:id="rId22"/>
    <p:sldId id="2414" r:id="rId23"/>
    <p:sldId id="2417" r:id="rId24"/>
    <p:sldId id="2419" r:id="rId25"/>
    <p:sldId id="266" r:id="rId26"/>
    <p:sldId id="2422" r:id="rId27"/>
    <p:sldId id="2423" r:id="rId28"/>
    <p:sldId id="259" r:id="rId29"/>
    <p:sldId id="2254" r:id="rId30"/>
    <p:sldId id="2418" r:id="rId31"/>
    <p:sldId id="2236" r:id="rId32"/>
    <p:sldId id="2231" r:id="rId33"/>
    <p:sldId id="2227" r:id="rId34"/>
    <p:sldId id="2257" r:id="rId35"/>
    <p:sldId id="2421" r:id="rId36"/>
    <p:sldId id="2424" r:id="rId37"/>
    <p:sldId id="2425" r:id="rId38"/>
    <p:sldId id="260" r:id="rId39"/>
    <p:sldId id="2262" r:id="rId40"/>
    <p:sldId id="328" r:id="rId41"/>
    <p:sldId id="2264" r:id="rId42"/>
    <p:sldId id="263" r:id="rId43"/>
    <p:sldId id="274" r:id="rId44"/>
    <p:sldId id="289" r:id="rId45"/>
    <p:sldId id="280" r:id="rId46"/>
    <p:sldId id="282" r:id="rId47"/>
    <p:sldId id="2394"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initials="R" lastIdx="2" clrIdx="0">
    <p:extLst>
      <p:ext uri="{19B8F6BF-5375-455C-9EA6-DF929625EA0E}">
        <p15:presenceInfo xmlns:p15="http://schemas.microsoft.com/office/powerpoint/2012/main" userId="Rebec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6D77"/>
    <a:srgbClr val="E57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32" autoAdjust="0"/>
    <p:restoredTop sz="93961" autoAdjust="0"/>
  </p:normalViewPr>
  <p:slideViewPr>
    <p:cSldViewPr snapToGrid="0">
      <p:cViewPr varScale="1">
        <p:scale>
          <a:sx n="116" d="100"/>
          <a:sy n="116" d="100"/>
        </p:scale>
        <p:origin x="272" y="184"/>
      </p:cViewPr>
      <p:guideLst/>
    </p:cSldViewPr>
  </p:slideViewPr>
  <p:outlineViewPr>
    <p:cViewPr>
      <p:scale>
        <a:sx n="33" d="100"/>
        <a:sy n="33" d="100"/>
      </p:scale>
      <p:origin x="0" y="-9528"/>
    </p:cViewPr>
  </p:outlineViewPr>
  <p:notesTextViewPr>
    <p:cViewPr>
      <p:scale>
        <a:sx n="1" d="1"/>
        <a:sy n="1" d="1"/>
      </p:scale>
      <p:origin x="0" y="0"/>
    </p:cViewPr>
  </p:notesTextViewPr>
  <p:sorterViewPr>
    <p:cViewPr>
      <p:scale>
        <a:sx n="100" d="100"/>
        <a:sy n="100" d="100"/>
      </p:scale>
      <p:origin x="0" y="-8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F7B565-43E5-478A-AE1A-85802FAE5432}" type="datetimeFigureOut">
              <a:rPr lang="en-US" smtClean="0"/>
              <a:t>9/18/20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24AA8-294D-4955-867D-5A981FCAC28E}" type="slidenum">
              <a:rPr lang="en-US" smtClean="0"/>
              <a:t>‹#›</a:t>
            </a:fld>
            <a:endParaRPr lang="en-US" dirty="0"/>
          </a:p>
        </p:txBody>
      </p:sp>
    </p:spTree>
    <p:extLst>
      <p:ext uri="{BB962C8B-B14F-4D97-AF65-F5344CB8AC3E}">
        <p14:creationId xmlns:p14="http://schemas.microsoft.com/office/powerpoint/2010/main" val="2097246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F8D6F4-FBBA-461B-ABD7-D1401D86F451}"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10243" name="Slide Image Placeholder 1"/>
          <p:cNvSpPr>
            <a:spLocks noGrp="1" noRot="1" noChangeAspect="1" noTextEdit="1"/>
          </p:cNvSpPr>
          <p:nvPr>
            <p:ph type="sldImg"/>
          </p:nvPr>
        </p:nvSpPr>
        <p:spPr bwMode="auto">
          <a:xfrm>
            <a:off x="417513" y="695325"/>
            <a:ext cx="6021387" cy="3387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Notes Placeholder 2"/>
          <p:cNvSpPr>
            <a:spLocks noGrp="1"/>
          </p:cNvSpPr>
          <p:nvPr>
            <p:ph type="body" idx="1"/>
          </p:nvPr>
        </p:nvSpPr>
        <p:spPr bwMode="auto">
          <a:xfrm>
            <a:off x="914400" y="4314825"/>
            <a:ext cx="5029200" cy="4164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28" tIns="46964" rIns="93928" bIns="46964" numCol="1" anchor="t" anchorCtr="0" compatLnSpc="1">
            <a:prstTxWarp prst="textNoShape">
              <a:avLst/>
            </a:prstTxWarp>
          </a:bodyPr>
          <a:lstStyle/>
          <a:p>
            <a:pPr eaLnBrk="1" hangingPunct="1"/>
            <a:r>
              <a:rPr lang="en-US" altLang="en-US" b="1" i="1">
                <a:solidFill>
                  <a:srgbClr val="22228B"/>
                </a:solidFill>
              </a:rPr>
              <a:t>INTRO SLIDE</a:t>
            </a:r>
            <a:endParaRPr lang="en-US" altLang="en-US" b="1" i="1"/>
          </a:p>
          <a:p>
            <a:pPr eaLnBrk="1" hangingPunct="1"/>
            <a:endParaRPr lang="en-US" altLang="en-US" b="1" i="1"/>
          </a:p>
          <a:p>
            <a:pPr lvl="1" eaLnBrk="1" hangingPunct="1"/>
            <a:r>
              <a:rPr lang="en-US" altLang="en-US"/>
              <a:t>Your name</a:t>
            </a:r>
          </a:p>
          <a:p>
            <a:pPr lvl="1" eaLnBrk="1" hangingPunct="1"/>
            <a:r>
              <a:rPr lang="en-US" altLang="en-US"/>
              <a:t>Your title</a:t>
            </a:r>
          </a:p>
          <a:p>
            <a:pPr lvl="1" eaLnBrk="1" hangingPunct="1"/>
            <a:r>
              <a:rPr lang="en-US" altLang="en-US"/>
              <a:t>Your contact information</a:t>
            </a:r>
          </a:p>
          <a:p>
            <a:pPr lvl="1" eaLnBrk="1" hangingPunct="1"/>
            <a:r>
              <a:rPr lang="en-US" altLang="en-US"/>
              <a:t>Picture of you doing a favorite hobby</a:t>
            </a:r>
          </a:p>
          <a:p>
            <a:pPr lvl="1" eaLnBrk="1" hangingPunct="1"/>
            <a:r>
              <a:rPr lang="en-US" altLang="en-US"/>
              <a:t>Picture or you and your pet</a:t>
            </a:r>
          </a:p>
          <a:p>
            <a:pPr lvl="1" eaLnBrk="1" hangingPunct="1"/>
            <a:r>
              <a:rPr lang="en-US" altLang="en-US"/>
              <a:t>Your past experience that would be relevant (worked at a veterinary practice, lived in the area, met someone at the practice prior to ICS etc )</a:t>
            </a:r>
          </a:p>
        </p:txBody>
      </p:sp>
      <p:sp>
        <p:nvSpPr>
          <p:cNvPr id="10245" name="Slide Number Placeholder 3"/>
          <p:cNvSpPr txBox="1">
            <a:spLocks noGrp="1"/>
          </p:cNvSpPr>
          <p:nvPr/>
        </p:nvSpPr>
        <p:spPr bwMode="auto">
          <a:xfrm>
            <a:off x="3884613" y="8709025"/>
            <a:ext cx="29733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8" tIns="46964" rIns="93928" bIns="46964" anchor="b"/>
          <a:lstStyle>
            <a:lvl1pPr defTabSz="935038">
              <a:spcBef>
                <a:spcPct val="30000"/>
              </a:spcBef>
              <a:defRPr sz="1200">
                <a:solidFill>
                  <a:schemeClr val="tx1"/>
                </a:solidFill>
                <a:latin typeface="Calibri" panose="020F0502020204030204" pitchFamily="34" charset="0"/>
              </a:defRPr>
            </a:lvl1pPr>
            <a:lvl2pPr marL="742950" indent="-285750" defTabSz="935038">
              <a:spcBef>
                <a:spcPct val="30000"/>
              </a:spcBef>
              <a:defRPr sz="1200">
                <a:solidFill>
                  <a:schemeClr val="tx1"/>
                </a:solidFill>
                <a:latin typeface="Calibri" panose="020F0502020204030204" pitchFamily="34" charset="0"/>
              </a:defRPr>
            </a:lvl2pPr>
            <a:lvl3pPr marL="1143000" indent="-228600" defTabSz="935038">
              <a:spcBef>
                <a:spcPct val="30000"/>
              </a:spcBef>
              <a:defRPr sz="1200">
                <a:solidFill>
                  <a:schemeClr val="tx1"/>
                </a:solidFill>
                <a:latin typeface="Calibri" panose="020F0502020204030204" pitchFamily="34" charset="0"/>
              </a:defRPr>
            </a:lvl3pPr>
            <a:lvl4pPr marL="1600200" indent="-228600" defTabSz="935038">
              <a:spcBef>
                <a:spcPct val="30000"/>
              </a:spcBef>
              <a:defRPr sz="1200">
                <a:solidFill>
                  <a:schemeClr val="tx1"/>
                </a:solidFill>
                <a:latin typeface="Calibri" panose="020F0502020204030204" pitchFamily="34" charset="0"/>
              </a:defRPr>
            </a:lvl4pPr>
            <a:lvl5pPr marL="2057400" indent="-228600" defTabSz="935038">
              <a:spcBef>
                <a:spcPct val="30000"/>
              </a:spcBef>
              <a:defRPr sz="1200">
                <a:solidFill>
                  <a:schemeClr val="tx1"/>
                </a:solidFill>
                <a:latin typeface="Calibri" panose="020F0502020204030204" pitchFamily="34" charset="0"/>
              </a:defRPr>
            </a:lvl5pPr>
            <a:lvl6pPr marL="2514600" indent="-228600" defTabSz="9350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50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50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503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D7C358B-06DA-408E-A2AA-72E6997D3734}" type="slidenum">
              <a:rPr lang="en-US" altLang="en-US" sz="1300">
                <a:latin typeface="Arial" panose="020B0604020202020204" pitchFamily="34" charset="0"/>
              </a:rPr>
              <a:pPr algn="r" eaLnBrk="1" hangingPunct="1">
                <a:spcBef>
                  <a:spcPct val="0"/>
                </a:spcBef>
              </a:pPr>
              <a:t>5</a:t>
            </a:fld>
            <a:endParaRPr lang="en-US" altLang="en-US" sz="1300">
              <a:latin typeface="Arial" panose="020B0604020202020204" pitchFamily="34" charset="0"/>
            </a:endParaRPr>
          </a:p>
        </p:txBody>
      </p:sp>
    </p:spTree>
    <p:extLst>
      <p:ext uri="{BB962C8B-B14F-4D97-AF65-F5344CB8AC3E}">
        <p14:creationId xmlns:p14="http://schemas.microsoft.com/office/powerpoint/2010/main" val="220221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A2E48-5700-43A9-AC99-97631AB3CADA}" type="slidenum">
              <a:rPr lang="en-US" smtClean="0"/>
              <a:t>6</a:t>
            </a:fld>
            <a:endParaRPr lang="en-US" dirty="0"/>
          </a:p>
        </p:txBody>
      </p:sp>
    </p:spTree>
    <p:extLst>
      <p:ext uri="{BB962C8B-B14F-4D97-AF65-F5344CB8AC3E}">
        <p14:creationId xmlns:p14="http://schemas.microsoft.com/office/powerpoint/2010/main" val="118208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a:t>
            </a:r>
          </a:p>
        </p:txBody>
      </p:sp>
      <p:sp>
        <p:nvSpPr>
          <p:cNvPr id="4" name="Slide Number Placeholder 3"/>
          <p:cNvSpPr>
            <a:spLocks noGrp="1"/>
          </p:cNvSpPr>
          <p:nvPr>
            <p:ph type="sldNum" sz="quarter" idx="5"/>
          </p:nvPr>
        </p:nvSpPr>
        <p:spPr/>
        <p:txBody>
          <a:bodyPr/>
          <a:lstStyle/>
          <a:p>
            <a:fld id="{71924AA8-294D-4955-867D-5A981FCAC28E}" type="slidenum">
              <a:rPr lang="en-US" smtClean="0"/>
              <a:t>8</a:t>
            </a:fld>
            <a:endParaRPr lang="en-US"/>
          </a:p>
        </p:txBody>
      </p:sp>
    </p:spTree>
    <p:extLst>
      <p:ext uri="{BB962C8B-B14F-4D97-AF65-F5344CB8AC3E}">
        <p14:creationId xmlns:p14="http://schemas.microsoft.com/office/powerpoint/2010/main" val="61555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A5CC0FE8-71AA-4F8B-9E49-90486555E67A}" type="slidenum">
              <a:rPr lang="en-US" smtClean="0"/>
              <a:t>22</a:t>
            </a:fld>
            <a:endParaRPr lang="en-US"/>
          </a:p>
        </p:txBody>
      </p:sp>
    </p:spTree>
    <p:extLst>
      <p:ext uri="{BB962C8B-B14F-4D97-AF65-F5344CB8AC3E}">
        <p14:creationId xmlns:p14="http://schemas.microsoft.com/office/powerpoint/2010/main" val="2736721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a:t>
            </a:r>
          </a:p>
        </p:txBody>
      </p:sp>
      <p:sp>
        <p:nvSpPr>
          <p:cNvPr id="4" name="Slide Number Placeholder 3"/>
          <p:cNvSpPr>
            <a:spLocks noGrp="1"/>
          </p:cNvSpPr>
          <p:nvPr>
            <p:ph type="sldNum" sz="quarter" idx="5"/>
          </p:nvPr>
        </p:nvSpPr>
        <p:spPr/>
        <p:txBody>
          <a:bodyPr/>
          <a:lstStyle/>
          <a:p>
            <a:fld id="{71924AA8-294D-4955-867D-5A981FCAC28E}" type="slidenum">
              <a:rPr lang="en-US" smtClean="0"/>
              <a:t>28</a:t>
            </a:fld>
            <a:endParaRPr lang="en-US"/>
          </a:p>
        </p:txBody>
      </p:sp>
    </p:spTree>
    <p:extLst>
      <p:ext uri="{BB962C8B-B14F-4D97-AF65-F5344CB8AC3E}">
        <p14:creationId xmlns:p14="http://schemas.microsoft.com/office/powerpoint/2010/main" val="61555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a:t>
            </a:r>
          </a:p>
        </p:txBody>
      </p:sp>
      <p:sp>
        <p:nvSpPr>
          <p:cNvPr id="4" name="Slide Number Placeholder 3"/>
          <p:cNvSpPr>
            <a:spLocks noGrp="1"/>
          </p:cNvSpPr>
          <p:nvPr>
            <p:ph type="sldNum" sz="quarter" idx="5"/>
          </p:nvPr>
        </p:nvSpPr>
        <p:spPr/>
        <p:txBody>
          <a:bodyPr/>
          <a:lstStyle/>
          <a:p>
            <a:fld id="{71924AA8-294D-4955-867D-5A981FCAC28E}" type="slidenum">
              <a:rPr lang="en-US" smtClean="0"/>
              <a:t>39</a:t>
            </a:fld>
            <a:endParaRPr lang="en-US"/>
          </a:p>
        </p:txBody>
      </p:sp>
    </p:spTree>
    <p:extLst>
      <p:ext uri="{BB962C8B-B14F-4D97-AF65-F5344CB8AC3E}">
        <p14:creationId xmlns:p14="http://schemas.microsoft.com/office/powerpoint/2010/main" val="627480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 and Rebecca</a:t>
            </a:r>
          </a:p>
        </p:txBody>
      </p:sp>
      <p:sp>
        <p:nvSpPr>
          <p:cNvPr id="4" name="Slide Number Placeholder 3"/>
          <p:cNvSpPr>
            <a:spLocks noGrp="1"/>
          </p:cNvSpPr>
          <p:nvPr>
            <p:ph type="sldNum" sz="quarter" idx="5"/>
          </p:nvPr>
        </p:nvSpPr>
        <p:spPr/>
        <p:txBody>
          <a:bodyPr/>
          <a:lstStyle/>
          <a:p>
            <a:fld id="{71924AA8-294D-4955-867D-5A981FCAC28E}" type="slidenum">
              <a:rPr lang="en-US" smtClean="0"/>
              <a:t>42</a:t>
            </a:fld>
            <a:endParaRPr lang="en-US"/>
          </a:p>
        </p:txBody>
      </p:sp>
    </p:spTree>
    <p:extLst>
      <p:ext uri="{BB962C8B-B14F-4D97-AF65-F5344CB8AC3E}">
        <p14:creationId xmlns:p14="http://schemas.microsoft.com/office/powerpoint/2010/main" val="425877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a:t>
            </a:r>
          </a:p>
        </p:txBody>
      </p:sp>
      <p:sp>
        <p:nvSpPr>
          <p:cNvPr id="4" name="Slide Number Placeholder 3"/>
          <p:cNvSpPr>
            <a:spLocks noGrp="1"/>
          </p:cNvSpPr>
          <p:nvPr>
            <p:ph type="sldNum" sz="quarter" idx="5"/>
          </p:nvPr>
        </p:nvSpPr>
        <p:spPr/>
        <p:txBody>
          <a:bodyPr/>
          <a:lstStyle/>
          <a:p>
            <a:fld id="{71924AA8-294D-4955-867D-5A981FCAC28E}" type="slidenum">
              <a:rPr lang="en-US" smtClean="0"/>
              <a:t>43</a:t>
            </a:fld>
            <a:endParaRPr lang="en-US"/>
          </a:p>
        </p:txBody>
      </p:sp>
    </p:spTree>
    <p:extLst>
      <p:ext uri="{BB962C8B-B14F-4D97-AF65-F5344CB8AC3E}">
        <p14:creationId xmlns:p14="http://schemas.microsoft.com/office/powerpoint/2010/main" val="130204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DDBACE-0F8F-43FD-98F0-DEE13552DADA}" type="slidenum">
              <a:rPr lang="en-US" smtClean="0"/>
              <a:t>45</a:t>
            </a:fld>
            <a:endParaRPr lang="en-US" dirty="0"/>
          </a:p>
        </p:txBody>
      </p:sp>
    </p:spTree>
    <p:extLst>
      <p:ext uri="{BB962C8B-B14F-4D97-AF65-F5344CB8AC3E}">
        <p14:creationId xmlns:p14="http://schemas.microsoft.com/office/powerpoint/2010/main" val="206762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9B58DEE-9044-4471-B25F-5E7166FA904B}" type="datetimeFigureOut">
              <a:rPr lang="en-US" smtClean="0"/>
              <a:t>9/18/20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707151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406567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124992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52156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205622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B58DEE-9044-4471-B25F-5E7166FA904B}" type="datetimeFigureOut">
              <a:rPr lang="en-US" smtClean="0"/>
              <a:t>9/18/20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2155571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B58DEE-9044-4471-B25F-5E7166FA904B}" type="datetimeFigureOut">
              <a:rPr lang="en-US" smtClean="0"/>
              <a:t>9/18/20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408599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58DEE-9044-4471-B25F-5E7166FA904B}" type="datetimeFigureOut">
              <a:rPr lang="en-US" smtClean="0"/>
              <a:t>9/18/20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305860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58DEE-9044-4471-B25F-5E7166FA904B}" type="datetimeFigureOut">
              <a:rPr lang="en-US" smtClean="0"/>
              <a:t>9/18/20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1275655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146304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60811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Section Header With Image">
    <p:bg bwMode="grayWhite">
      <p:bgPr>
        <a:gradFill flip="none" rotWithShape="1">
          <a:gsLst>
            <a:gs pos="0">
              <a:schemeClr val="accent6">
                <a:lumMod val="50000"/>
              </a:schemeClr>
            </a:gs>
            <a:gs pos="76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287699439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58DEE-9044-4471-B25F-5E7166FA904B}" type="datetimeFigureOut">
              <a:rPr lang="en-US" smtClean="0"/>
              <a:t>9/18/20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306697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B58DEE-9044-4471-B25F-5E7166FA904B}" type="datetimeFigureOut">
              <a:rPr lang="en-US" smtClean="0"/>
              <a:t>9/18/20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44891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121741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B58DEE-9044-4471-B25F-5E7166FA904B}" type="datetimeFigureOut">
              <a:rPr lang="en-US" smtClean="0"/>
              <a:t>9/18/20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284516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B58DEE-9044-4471-B25F-5E7166FA904B}" type="datetimeFigureOut">
              <a:rPr lang="en-US" smtClean="0"/>
              <a:t>9/18/20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205056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58DEE-9044-4471-B25F-5E7166FA904B}" type="datetimeFigureOut">
              <a:rPr lang="en-US" smtClean="0"/>
              <a:t>9/18/20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193424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607980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58DEE-9044-4471-B25F-5E7166FA904B}" type="datetimeFigureOut">
              <a:rPr lang="en-US" smtClean="0"/>
              <a:t>9/18/20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FF1699-A400-4867-B71C-A7C47C47C13E}" type="slidenum">
              <a:rPr lang="en-US" smtClean="0"/>
              <a:t>‹#›</a:t>
            </a:fld>
            <a:endParaRPr lang="en-US" dirty="0"/>
          </a:p>
        </p:txBody>
      </p:sp>
    </p:spTree>
    <p:extLst>
      <p:ext uri="{BB962C8B-B14F-4D97-AF65-F5344CB8AC3E}">
        <p14:creationId xmlns:p14="http://schemas.microsoft.com/office/powerpoint/2010/main" val="1861980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9B58DEE-9044-4471-B25F-5E7166FA904B}" type="datetimeFigureOut">
              <a:rPr lang="en-US" smtClean="0"/>
              <a:t>9/18/20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3FF1699-A400-4867-B71C-A7C47C47C13E}" type="slidenum">
              <a:rPr lang="en-US" smtClean="0"/>
              <a:t>‹#›</a:t>
            </a:fld>
            <a:endParaRPr lang="en-US" dirty="0"/>
          </a:p>
        </p:txBody>
      </p:sp>
    </p:spTree>
    <p:extLst>
      <p:ext uri="{BB962C8B-B14F-4D97-AF65-F5344CB8AC3E}">
        <p14:creationId xmlns:p14="http://schemas.microsoft.com/office/powerpoint/2010/main" val="167307857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12" r:id="rId19"/>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mailto:Rebecca@CATALYSTVeTPC.com"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www.catalystvetpc.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54C9-A1E0-4420-88A4-5E752DAC3B08}"/>
              </a:ext>
            </a:extLst>
          </p:cNvPr>
          <p:cNvSpPr>
            <a:spLocks noGrp="1"/>
          </p:cNvSpPr>
          <p:nvPr>
            <p:ph type="title"/>
          </p:nvPr>
        </p:nvSpPr>
        <p:spPr>
          <a:xfrm>
            <a:off x="838200" y="1008062"/>
            <a:ext cx="10515600" cy="1325563"/>
          </a:xfrm>
        </p:spPr>
        <p:txBody>
          <a:bodyPr>
            <a:normAutofit fontScale="90000"/>
          </a:bodyPr>
          <a:lstStyle/>
          <a:p>
            <a:r>
              <a:rPr lang="en-US" sz="4000" b="1" i="0" dirty="0">
                <a:solidFill>
                  <a:schemeClr val="tx1"/>
                </a:solidFill>
                <a:effectLst/>
                <a:latin typeface="Roboto"/>
              </a:rPr>
              <a:t>Vision to ACTION; </a:t>
            </a:r>
            <a:br>
              <a:rPr lang="en-US" sz="4000" b="1" i="0" dirty="0">
                <a:solidFill>
                  <a:schemeClr val="tx1"/>
                </a:solidFill>
                <a:effectLst/>
                <a:latin typeface="Roboto"/>
              </a:rPr>
            </a:br>
            <a:r>
              <a:rPr lang="en-US" sz="4000" b="1" i="0" dirty="0">
                <a:solidFill>
                  <a:schemeClr val="tx1"/>
                </a:solidFill>
                <a:effectLst/>
                <a:latin typeface="Roboto"/>
              </a:rPr>
              <a:t>Integrating a healthy life and career </a:t>
            </a:r>
            <a:br>
              <a:rPr lang="en-US" b="0" i="0" dirty="0">
                <a:solidFill>
                  <a:srgbClr val="3C4043"/>
                </a:solidFill>
                <a:effectLst/>
                <a:latin typeface="Roboto"/>
              </a:rPr>
            </a:br>
            <a:r>
              <a:rPr lang="en-US" b="1" i="0" dirty="0">
                <a:solidFill>
                  <a:srgbClr val="3C4043"/>
                </a:solidFill>
                <a:effectLst/>
                <a:latin typeface="Roboto"/>
              </a:rPr>
              <a:t> </a:t>
            </a:r>
            <a:br>
              <a:rPr lang="en-US" b="0" i="0" dirty="0">
                <a:solidFill>
                  <a:srgbClr val="3C4043"/>
                </a:solidFill>
                <a:effectLst/>
                <a:latin typeface="Roboto"/>
              </a:rPr>
            </a:br>
            <a:endParaRPr lang="en-US" dirty="0"/>
          </a:p>
        </p:txBody>
      </p:sp>
      <p:sp>
        <p:nvSpPr>
          <p:cNvPr id="3" name="Content Placeholder 2">
            <a:extLst>
              <a:ext uri="{FF2B5EF4-FFF2-40B4-BE49-F238E27FC236}">
                <a16:creationId xmlns:a16="http://schemas.microsoft.com/office/drawing/2014/main" id="{55E0DEBC-5364-4EE4-8D55-CBEDDBC157CB}"/>
              </a:ext>
            </a:extLst>
          </p:cNvPr>
          <p:cNvSpPr>
            <a:spLocks noGrp="1"/>
          </p:cNvSpPr>
          <p:nvPr>
            <p:ph idx="1"/>
          </p:nvPr>
        </p:nvSpPr>
        <p:spPr/>
        <p:txBody>
          <a:bodyPr>
            <a:normAutofit fontScale="85000" lnSpcReduction="20000"/>
          </a:bodyPr>
          <a:lstStyle/>
          <a:p>
            <a:pPr marL="0" indent="0" algn="l">
              <a:buNone/>
            </a:pPr>
            <a:r>
              <a:rPr lang="en-US" b="1" i="0" dirty="0">
                <a:solidFill>
                  <a:schemeClr val="tx1"/>
                </a:solidFill>
                <a:effectLst/>
                <a:latin typeface="Roboto"/>
              </a:rPr>
              <a:t>AVTE Keynote Presentation </a:t>
            </a:r>
            <a:endParaRPr lang="en-US" dirty="0">
              <a:solidFill>
                <a:schemeClr val="tx1"/>
              </a:solidFill>
              <a:latin typeface="Roboto"/>
            </a:endParaRPr>
          </a:p>
          <a:p>
            <a:pPr marL="0" indent="0" algn="l">
              <a:buNone/>
            </a:pPr>
            <a:r>
              <a:rPr lang="en-US" b="1" i="0" dirty="0">
                <a:solidFill>
                  <a:schemeClr val="tx1"/>
                </a:solidFill>
                <a:effectLst/>
                <a:latin typeface="Roboto"/>
              </a:rPr>
              <a:t>September  19th</a:t>
            </a:r>
            <a:endParaRPr lang="en-US" b="0" i="0" dirty="0">
              <a:solidFill>
                <a:schemeClr val="tx1"/>
              </a:solidFill>
              <a:effectLst/>
              <a:latin typeface="Roboto"/>
            </a:endParaRPr>
          </a:p>
          <a:p>
            <a:pPr marL="0" indent="0" algn="l">
              <a:buNone/>
            </a:pPr>
            <a:r>
              <a:rPr lang="en-US" b="0" i="0" dirty="0">
                <a:solidFill>
                  <a:schemeClr val="tx1"/>
                </a:solidFill>
                <a:effectLst/>
                <a:latin typeface="Roboto"/>
              </a:rPr>
              <a:t>You know the dreadful statistics all too well in veterinary team burnout and fatigue. We will focus on supporting your students in ways to integrate a healthy, sustainable life and career in veterinary technology. Attendees will be shown the benefits of crafting personal values, vision and mission statements, given tips in a holistic approach to wellbeing, and receive tools in establishing a healthy work-life blend.</a:t>
            </a:r>
          </a:p>
          <a:p>
            <a:pPr marL="0" indent="0" algn="l">
              <a:buNone/>
            </a:pPr>
            <a:r>
              <a:rPr lang="en-US" b="1" i="0" dirty="0">
                <a:solidFill>
                  <a:schemeClr val="tx1"/>
                </a:solidFill>
                <a:effectLst/>
                <a:latin typeface="Roboto"/>
              </a:rPr>
              <a:t> </a:t>
            </a:r>
            <a:endParaRPr lang="en-US" b="0" i="0" dirty="0">
              <a:solidFill>
                <a:schemeClr val="tx1"/>
              </a:solidFill>
              <a:effectLst/>
              <a:latin typeface="Roboto"/>
            </a:endParaRPr>
          </a:p>
          <a:p>
            <a:pPr algn="l"/>
            <a:r>
              <a:rPr lang="en-US" b="1" i="0" dirty="0">
                <a:solidFill>
                  <a:schemeClr val="tx1"/>
                </a:solidFill>
                <a:effectLst/>
                <a:latin typeface="Roboto"/>
              </a:rPr>
              <a:t>Learning objectives</a:t>
            </a:r>
            <a:endParaRPr lang="en-US" b="0" i="0" dirty="0">
              <a:solidFill>
                <a:schemeClr val="tx1"/>
              </a:solidFill>
              <a:effectLst/>
              <a:latin typeface="Roboto"/>
            </a:endParaRPr>
          </a:p>
          <a:p>
            <a:pPr algn="l"/>
            <a:r>
              <a:rPr lang="en-US" b="0" i="0" dirty="0">
                <a:solidFill>
                  <a:schemeClr val="tx1"/>
                </a:solidFill>
                <a:effectLst/>
                <a:latin typeface="Roboto"/>
              </a:rPr>
              <a:t>craft a personal vision statement</a:t>
            </a:r>
          </a:p>
          <a:p>
            <a:pPr algn="l"/>
            <a:r>
              <a:rPr lang="en-US" b="0" i="0" dirty="0">
                <a:solidFill>
                  <a:schemeClr val="tx1"/>
                </a:solidFill>
                <a:effectLst/>
                <a:latin typeface="Roboto"/>
              </a:rPr>
              <a:t>differentiate between wellness and wellbeing</a:t>
            </a:r>
          </a:p>
          <a:p>
            <a:pPr algn="l"/>
            <a:r>
              <a:rPr lang="en-US" b="0" i="0" dirty="0">
                <a:solidFill>
                  <a:schemeClr val="tx1"/>
                </a:solidFill>
                <a:effectLst/>
                <a:latin typeface="Roboto"/>
              </a:rPr>
              <a:t>receive tools for a healthy work/life blend</a:t>
            </a:r>
          </a:p>
          <a:p>
            <a:endParaRPr lang="en-US" dirty="0"/>
          </a:p>
        </p:txBody>
      </p:sp>
    </p:spTree>
    <p:extLst>
      <p:ext uri="{BB962C8B-B14F-4D97-AF65-F5344CB8AC3E}">
        <p14:creationId xmlns:p14="http://schemas.microsoft.com/office/powerpoint/2010/main" val="831697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wl of food on a plate&#10;&#10;Description automatically generated">
            <a:extLst>
              <a:ext uri="{FF2B5EF4-FFF2-40B4-BE49-F238E27FC236}">
                <a16:creationId xmlns:a16="http://schemas.microsoft.com/office/drawing/2014/main" id="{6D5D32CD-5EAE-41C7-9888-F08E9571B4B6}"/>
              </a:ext>
            </a:extLst>
          </p:cNvPr>
          <p:cNvPicPr>
            <a:picLocks noChangeAspect="1"/>
          </p:cNvPicPr>
          <p:nvPr/>
        </p:nvPicPr>
        <p:blipFill rotWithShape="1">
          <a:blip r:embed="rId3" cstate="print">
            <a:duotone>
              <a:prstClr val="black"/>
              <a:schemeClr val="tx2">
                <a:tint val="45000"/>
                <a:satMod val="400000"/>
              </a:schemeClr>
            </a:duotone>
            <a:alphaModFix amt="12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35F8BA-FD19-4BAC-950D-569636CF7A1E}"/>
              </a:ext>
            </a:extLst>
          </p:cNvPr>
          <p:cNvSpPr>
            <a:spLocks noGrp="1"/>
          </p:cNvSpPr>
          <p:nvPr>
            <p:ph type="title"/>
          </p:nvPr>
        </p:nvSpPr>
        <p:spPr>
          <a:xfrm>
            <a:off x="838200" y="365125"/>
            <a:ext cx="10515600" cy="1325563"/>
          </a:xfrm>
        </p:spPr>
        <p:txBody>
          <a:bodyPr>
            <a:normAutofit/>
          </a:bodyPr>
          <a:lstStyle/>
          <a:p>
            <a:r>
              <a:rPr lang="en-US" sz="4600" dirty="0"/>
              <a:t>We can do better! Measure it to improve it! </a:t>
            </a:r>
          </a:p>
        </p:txBody>
      </p:sp>
      <p:sp>
        <p:nvSpPr>
          <p:cNvPr id="3" name="Content Placeholder 2">
            <a:extLst>
              <a:ext uri="{FF2B5EF4-FFF2-40B4-BE49-F238E27FC236}">
                <a16:creationId xmlns:a16="http://schemas.microsoft.com/office/drawing/2014/main" id="{39001DAE-728B-41E5-BC3D-B73A69EE682D}"/>
              </a:ext>
            </a:extLst>
          </p:cNvPr>
          <p:cNvSpPr>
            <a:spLocks noGrp="1"/>
          </p:cNvSpPr>
          <p:nvPr>
            <p:ph idx="1"/>
          </p:nvPr>
        </p:nvSpPr>
        <p:spPr>
          <a:xfrm>
            <a:off x="493486" y="1840139"/>
            <a:ext cx="10860314" cy="3994604"/>
          </a:xfrm>
        </p:spPr>
        <p:txBody>
          <a:bodyPr>
            <a:noAutofit/>
          </a:bodyPr>
          <a:lstStyle/>
          <a:p>
            <a:pPr marL="0" indent="0">
              <a:buNone/>
            </a:pPr>
            <a:r>
              <a:rPr lang="en-US" sz="3200" dirty="0">
                <a:solidFill>
                  <a:schemeClr val="tx1"/>
                </a:solidFill>
                <a:effectLst/>
                <a:latin typeface="Arial" panose="020B0604020202020204" pitchFamily="34" charset="0"/>
                <a:ea typeface="Times New Roman" panose="02020603050405020304" pitchFamily="18" charset="0"/>
              </a:rPr>
              <a:t>I have a hard time saying no.</a:t>
            </a:r>
          </a:p>
          <a:p>
            <a:pPr marL="0" indent="0">
              <a:buNone/>
            </a:pPr>
            <a:r>
              <a:rPr lang="en-US" sz="3200" dirty="0">
                <a:solidFill>
                  <a:schemeClr val="tx1"/>
                </a:solidFill>
                <a:effectLst/>
                <a:latin typeface="Arial" panose="020B0604020202020204" pitchFamily="34" charset="0"/>
                <a:ea typeface="Times New Roman" panose="02020603050405020304" pitchFamily="18" charset="0"/>
              </a:rPr>
              <a:t> </a:t>
            </a:r>
            <a:r>
              <a:rPr lang="en-US" sz="3200" dirty="0">
                <a:solidFill>
                  <a:schemeClr val="bg1"/>
                </a:solidFill>
                <a:effectLst/>
                <a:highlight>
                  <a:srgbClr val="FFFF00"/>
                </a:highlight>
                <a:latin typeface="Arial" panose="020B0604020202020204" pitchFamily="34" charset="0"/>
                <a:ea typeface="Times New Roman" panose="02020603050405020304" pitchFamily="18" charset="0"/>
              </a:rPr>
              <a:t>Agree to 2 of inquirie</a:t>
            </a:r>
            <a:r>
              <a:rPr lang="en-US" sz="3200" dirty="0">
                <a:solidFill>
                  <a:schemeClr val="bg1"/>
                </a:solidFill>
                <a:highlight>
                  <a:srgbClr val="FFFF00"/>
                </a:highlight>
                <a:latin typeface="Arial" panose="020B0604020202020204" pitchFamily="34" charset="0"/>
                <a:ea typeface="Times New Roman" panose="02020603050405020304" pitchFamily="18" charset="0"/>
              </a:rPr>
              <a:t>s this semester</a:t>
            </a:r>
            <a:r>
              <a:rPr lang="en-US" sz="3200" dirty="0">
                <a:solidFill>
                  <a:schemeClr val="bg1"/>
                </a:solidFill>
                <a:effectLst/>
                <a:highlight>
                  <a:srgbClr val="FFFF00"/>
                </a:highlight>
                <a:latin typeface="Arial" panose="020B0604020202020204" pitchFamily="34" charset="0"/>
                <a:ea typeface="Times New Roman" panose="02020603050405020304" pitchFamily="18" charset="0"/>
              </a:rPr>
              <a:t>  </a:t>
            </a:r>
            <a:br>
              <a:rPr lang="en-US" sz="3200" dirty="0">
                <a:solidFill>
                  <a:schemeClr val="tx1"/>
                </a:solidFill>
                <a:effectLst/>
                <a:latin typeface="Arial" panose="020B0604020202020204" pitchFamily="34" charset="0"/>
                <a:ea typeface="Times New Roman" panose="02020603050405020304" pitchFamily="18" charset="0"/>
              </a:rPr>
            </a:br>
            <a:r>
              <a:rPr lang="en-US" sz="3200" dirty="0">
                <a:solidFill>
                  <a:schemeClr val="tx1"/>
                </a:solidFill>
                <a:effectLst/>
                <a:latin typeface="Arial" panose="020B0604020202020204" pitchFamily="34" charset="0"/>
                <a:ea typeface="Times New Roman" panose="02020603050405020304" pitchFamily="18" charset="0"/>
              </a:rPr>
              <a:t>I don't like to leave things undone. </a:t>
            </a:r>
          </a:p>
          <a:p>
            <a:pPr marL="0" indent="0">
              <a:buNone/>
            </a:pPr>
            <a:r>
              <a:rPr lang="en-US" sz="3200" dirty="0">
                <a:solidFill>
                  <a:schemeClr val="bg1"/>
                </a:solidFill>
                <a:effectLst/>
                <a:highlight>
                  <a:srgbClr val="FFFF00"/>
                </a:highlight>
                <a:latin typeface="Arial" panose="020B0604020202020204" pitchFamily="34" charset="0"/>
                <a:ea typeface="Times New Roman" panose="02020603050405020304" pitchFamily="18" charset="0"/>
              </a:rPr>
              <a:t>Prioritize setting an example by leaving </a:t>
            </a:r>
            <a:r>
              <a:rPr lang="en-US" sz="3200" dirty="0" err="1">
                <a:solidFill>
                  <a:schemeClr val="bg1"/>
                </a:solidFill>
                <a:effectLst/>
                <a:highlight>
                  <a:srgbClr val="FFFF00"/>
                </a:highlight>
                <a:latin typeface="Arial" panose="020B0604020202020204" pitchFamily="34" charset="0"/>
                <a:ea typeface="Times New Roman" panose="02020603050405020304" pitchFamily="18" charset="0"/>
              </a:rPr>
              <a:t>ontime</a:t>
            </a:r>
            <a:r>
              <a:rPr lang="en-US" sz="3200" dirty="0">
                <a:solidFill>
                  <a:schemeClr val="bg1"/>
                </a:solidFill>
                <a:effectLst/>
                <a:highlight>
                  <a:srgbClr val="FFFF00"/>
                </a:highlight>
                <a:latin typeface="Arial" panose="020B0604020202020204" pitchFamily="34" charset="0"/>
                <a:ea typeface="Times New Roman" panose="02020603050405020304" pitchFamily="18" charset="0"/>
              </a:rPr>
              <a:t> 4 days a week.</a:t>
            </a:r>
            <a:br>
              <a:rPr lang="en-US" sz="3200" dirty="0">
                <a:solidFill>
                  <a:schemeClr val="bg1"/>
                </a:solidFill>
                <a:effectLst/>
                <a:highlight>
                  <a:srgbClr val="FFFF00"/>
                </a:highlight>
                <a:latin typeface="Arial" panose="020B0604020202020204" pitchFamily="34" charset="0"/>
                <a:ea typeface="Times New Roman" panose="02020603050405020304" pitchFamily="18" charset="0"/>
              </a:rPr>
            </a:br>
            <a:r>
              <a:rPr lang="en-US" sz="3200" dirty="0">
                <a:solidFill>
                  <a:schemeClr val="tx1"/>
                </a:solidFill>
                <a:effectLst/>
                <a:latin typeface="Arial" panose="020B0604020202020204" pitchFamily="34" charset="0"/>
                <a:ea typeface="Times New Roman" panose="02020603050405020304" pitchFamily="18" charset="0"/>
              </a:rPr>
              <a:t>I don't like to delegate. </a:t>
            </a:r>
          </a:p>
          <a:p>
            <a:pPr marL="0" indent="0">
              <a:buNone/>
            </a:pPr>
            <a:r>
              <a:rPr lang="en-US" sz="3200" dirty="0">
                <a:solidFill>
                  <a:schemeClr val="bg1"/>
                </a:solidFill>
                <a:effectLst/>
                <a:highlight>
                  <a:srgbClr val="FFFF00"/>
                </a:highlight>
                <a:latin typeface="Arial" panose="020B0604020202020204" pitchFamily="34" charset="0"/>
                <a:ea typeface="Times New Roman" panose="02020603050405020304" pitchFamily="18" charset="0"/>
              </a:rPr>
              <a:t>Become a Chief Empowerment Officer of 5% of my tasks. </a:t>
            </a:r>
          </a:p>
        </p:txBody>
      </p:sp>
    </p:spTree>
    <p:extLst>
      <p:ext uri="{BB962C8B-B14F-4D97-AF65-F5344CB8AC3E}">
        <p14:creationId xmlns:p14="http://schemas.microsoft.com/office/powerpoint/2010/main" val="20782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unflower, Mason Jar, Ball Jar, Outdoors, Nature, Tree">
            <a:extLst>
              <a:ext uri="{FF2B5EF4-FFF2-40B4-BE49-F238E27FC236}">
                <a16:creationId xmlns:a16="http://schemas.microsoft.com/office/drawing/2014/main" id="{44CD002C-C5BD-4947-BD4A-B4CE6EE89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601"/>
            <a:ext cx="12192000" cy="80899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976AE34-32CD-4231-A1B4-32C9C8FDCD36}"/>
              </a:ext>
            </a:extLst>
          </p:cNvPr>
          <p:cNvSpPr txBox="1">
            <a:spLocks/>
          </p:cNvSpPr>
          <p:nvPr/>
        </p:nvSpPr>
        <p:spPr>
          <a:xfrm>
            <a:off x="7004394" y="-18599"/>
            <a:ext cx="3296893" cy="7076624"/>
          </a:xfrm>
          <a:prstGeom prst="rect">
            <a:avLst/>
          </a:prstGeom>
          <a:solidFill>
            <a:schemeClr val="accent2">
              <a:lumMod val="75000"/>
              <a:alpha val="50000"/>
            </a:schemeClr>
          </a:solidFill>
          <a:effectLst>
            <a:glow rad="228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endParaRPr lang="en-US" sz="3200" dirty="0">
              <a:solidFill>
                <a:schemeClr val="tx1"/>
              </a:solidFill>
            </a:endParaRPr>
          </a:p>
        </p:txBody>
      </p:sp>
      <p:sp>
        <p:nvSpPr>
          <p:cNvPr id="2" name="Title 1">
            <a:extLst>
              <a:ext uri="{FF2B5EF4-FFF2-40B4-BE49-F238E27FC236}">
                <a16:creationId xmlns:a16="http://schemas.microsoft.com/office/drawing/2014/main" id="{DD9F8587-E2FC-44F5-98A5-565C52924F6F}"/>
              </a:ext>
            </a:extLst>
          </p:cNvPr>
          <p:cNvSpPr>
            <a:spLocks noGrp="1"/>
          </p:cNvSpPr>
          <p:nvPr>
            <p:ph type="title"/>
          </p:nvPr>
        </p:nvSpPr>
        <p:spPr>
          <a:xfrm>
            <a:off x="6311450" y="2157414"/>
            <a:ext cx="4682780" cy="2222846"/>
          </a:xfrm>
        </p:spPr>
        <p:txBody>
          <a:bodyPr>
            <a:normAutofit fontScale="90000"/>
          </a:bodyPr>
          <a:lstStyle/>
          <a:p>
            <a:pPr algn="ctr"/>
            <a:r>
              <a:rPr lang="en-US" dirty="0"/>
              <a:t>Craft your </a:t>
            </a:r>
            <a:br>
              <a:rPr lang="en-US" dirty="0"/>
            </a:br>
            <a:r>
              <a:rPr lang="en-US" dirty="0"/>
              <a:t>personal </a:t>
            </a:r>
            <a:br>
              <a:rPr lang="en-US" dirty="0"/>
            </a:br>
            <a:r>
              <a:rPr lang="en-US" dirty="0"/>
              <a:t>Values, </a:t>
            </a:r>
            <a:br>
              <a:rPr lang="en-US" dirty="0"/>
            </a:br>
            <a:r>
              <a:rPr lang="en-US" dirty="0"/>
              <a:t>Vision &amp; </a:t>
            </a:r>
            <a:br>
              <a:rPr lang="en-US" dirty="0"/>
            </a:br>
            <a:r>
              <a:rPr lang="en-US" dirty="0"/>
              <a:t>Mission </a:t>
            </a:r>
            <a:br>
              <a:rPr lang="en-US" dirty="0"/>
            </a:br>
            <a:r>
              <a:rPr lang="en-US" dirty="0"/>
              <a:t>Statement</a:t>
            </a:r>
          </a:p>
        </p:txBody>
      </p:sp>
    </p:spTree>
    <p:extLst>
      <p:ext uri="{BB962C8B-B14F-4D97-AF65-F5344CB8AC3E}">
        <p14:creationId xmlns:p14="http://schemas.microsoft.com/office/powerpoint/2010/main" val="2052473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Rebecca\Desktop\C Springs CACVT\hes-got-the-whole-world-in-his-hand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Tree>
    <p:extLst>
      <p:ext uri="{BB962C8B-B14F-4D97-AF65-F5344CB8AC3E}">
        <p14:creationId xmlns:p14="http://schemas.microsoft.com/office/powerpoint/2010/main" val="315976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D3832E3-324B-42CF-B198-BDD8B090D3B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5630" r="12395"/>
          <a:stretch/>
        </p:blipFill>
        <p:spPr>
          <a:xfrm>
            <a:off x="4636008" y="10"/>
            <a:ext cx="7555992" cy="6857990"/>
          </a:xfrm>
          <a:prstGeom prst="rect">
            <a:avLst/>
          </a:prstGeom>
        </p:spPr>
      </p:pic>
      <p:sp useBgFill="1">
        <p:nvSpPr>
          <p:cNvPr id="11" name="Rectangle 10">
            <a:extLst>
              <a:ext uri="{FF2B5EF4-FFF2-40B4-BE49-F238E27FC236}">
                <a16:creationId xmlns:a16="http://schemas.microsoft.com/office/drawing/2014/main" id="{8D77D416-66F5-413A-9B46-6289471B3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26728-9E82-44C9-A4E9-4CA1B2704CEA}"/>
              </a:ext>
            </a:extLst>
          </p:cNvPr>
          <p:cNvSpPr>
            <a:spLocks noGrp="1"/>
          </p:cNvSpPr>
          <p:nvPr>
            <p:ph type="title"/>
          </p:nvPr>
        </p:nvSpPr>
        <p:spPr>
          <a:xfrm>
            <a:off x="838201" y="365125"/>
            <a:ext cx="3478160" cy="1325563"/>
          </a:xfrm>
        </p:spPr>
        <p:txBody>
          <a:bodyPr vert="horz" lIns="91440" tIns="45720" rIns="91440" bIns="45720" rtlCol="0" anchor="ctr">
            <a:normAutofit/>
          </a:bodyPr>
          <a:lstStyle/>
          <a:p>
            <a:r>
              <a:rPr lang="en-US" sz="4400" dirty="0"/>
              <a:t>Worksheet </a:t>
            </a:r>
          </a:p>
        </p:txBody>
      </p:sp>
      <p:sp>
        <p:nvSpPr>
          <p:cNvPr id="4" name="Content Placeholder 3">
            <a:extLst>
              <a:ext uri="{FF2B5EF4-FFF2-40B4-BE49-F238E27FC236}">
                <a16:creationId xmlns:a16="http://schemas.microsoft.com/office/drawing/2014/main" id="{66EA776C-26BE-44A8-9F98-92E8770D9972}"/>
              </a:ext>
            </a:extLst>
          </p:cNvPr>
          <p:cNvSpPr>
            <a:spLocks noGrp="1"/>
          </p:cNvSpPr>
          <p:nvPr>
            <p:ph sz="half" idx="2"/>
          </p:nvPr>
        </p:nvSpPr>
        <p:spPr>
          <a:xfrm>
            <a:off x="420096" y="1766888"/>
            <a:ext cx="3789047" cy="4067855"/>
          </a:xfrm>
        </p:spPr>
        <p:txBody>
          <a:bodyPr vert="horz" lIns="91440" tIns="45720" rIns="91440" bIns="45720" rtlCol="0">
            <a:normAutofit/>
          </a:bodyPr>
          <a:lstStyle/>
          <a:p>
            <a:pPr marL="0" indent="0">
              <a:buNone/>
            </a:pPr>
            <a:endParaRPr lang="en-US" dirty="0"/>
          </a:p>
          <a:p>
            <a:pPr marL="0"/>
            <a:r>
              <a:rPr lang="en-US" dirty="0"/>
              <a:t>Values, Vision &amp; Mission Worksheet </a:t>
            </a:r>
          </a:p>
          <a:p>
            <a:pPr marL="0"/>
            <a:r>
              <a:rPr lang="en-US" dirty="0"/>
              <a:t>List of Values</a:t>
            </a:r>
          </a:p>
          <a:p>
            <a:pPr marL="0"/>
            <a:r>
              <a:rPr lang="en-US" dirty="0"/>
              <a:t>Work/Life Blend Blog</a:t>
            </a:r>
          </a:p>
          <a:p>
            <a:pPr marL="0"/>
            <a:r>
              <a:rPr lang="en-US" dirty="0"/>
              <a:t>Resources </a:t>
            </a:r>
          </a:p>
        </p:txBody>
      </p:sp>
    </p:spTree>
    <p:extLst>
      <p:ext uri="{BB962C8B-B14F-4D97-AF65-F5344CB8AC3E}">
        <p14:creationId xmlns:p14="http://schemas.microsoft.com/office/powerpoint/2010/main" val="284115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
            <a:ext cx="9144000" cy="6857999"/>
          </a:xfrm>
        </p:spPr>
      </p:pic>
      <p:sp>
        <p:nvSpPr>
          <p:cNvPr id="2" name="Rectangle 1"/>
          <p:cNvSpPr/>
          <p:nvPr/>
        </p:nvSpPr>
        <p:spPr>
          <a:xfrm>
            <a:off x="1981200" y="609600"/>
            <a:ext cx="8001000" cy="5509200"/>
          </a:xfrm>
          <a:prstGeom prst="rect">
            <a:avLst/>
          </a:prstGeom>
        </p:spPr>
        <p:txBody>
          <a:bodyPr wrap="square">
            <a:spAutoFit/>
          </a:bodyPr>
          <a:lstStyle/>
          <a:p>
            <a:pPr algn="ctr"/>
            <a:r>
              <a:rPr lang="en-US" sz="3600" dirty="0">
                <a:solidFill>
                  <a:schemeClr val="bg1"/>
                </a:solidFill>
              </a:rPr>
              <a:t>Marianne Williamson’s Poem</a:t>
            </a:r>
          </a:p>
          <a:p>
            <a:pPr algn="ctr"/>
            <a:r>
              <a:rPr lang="en-US" sz="3600" i="1" dirty="0">
                <a:solidFill>
                  <a:schemeClr val="bg1"/>
                </a:solidFill>
              </a:rPr>
              <a:t>Our Deepest Fear</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Her words lift up our humanity and inspire the greatness that exists in each of us. </a:t>
            </a:r>
          </a:p>
        </p:txBody>
      </p:sp>
    </p:spTree>
    <p:extLst>
      <p:ext uri="{BB962C8B-B14F-4D97-AF65-F5344CB8AC3E}">
        <p14:creationId xmlns:p14="http://schemas.microsoft.com/office/powerpoint/2010/main" val="71449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food&#10;&#10;Description automatically generated">
            <a:extLst>
              <a:ext uri="{FF2B5EF4-FFF2-40B4-BE49-F238E27FC236}">
                <a16:creationId xmlns:a16="http://schemas.microsoft.com/office/drawing/2014/main" id="{C1DB5024-82FD-4C7F-B229-FC48909ABC43}"/>
              </a:ext>
            </a:extLst>
          </p:cNvPr>
          <p:cNvPicPr>
            <a:picLocks noGrp="1" noChangeAspect="1"/>
          </p:cNvPicPr>
          <p:nvPr>
            <p:ph sz="half" idx="1"/>
          </p:nvPr>
        </p:nvPicPr>
        <p:blipFill rotWithShape="1">
          <a:blip r:embed="rId2">
            <a:alphaModFix amt="35000"/>
            <a:extLst>
              <a:ext uri="{28A0092B-C50C-407E-A947-70E740481C1C}">
                <a14:useLocalDpi xmlns:a14="http://schemas.microsoft.com/office/drawing/2010/main" val="0"/>
              </a:ext>
            </a:extLst>
          </a:blip>
          <a:srcRect l="34902" r="13431"/>
          <a:stretch/>
        </p:blipFill>
        <p:spPr>
          <a:xfrm>
            <a:off x="1524020" y="10"/>
            <a:ext cx="9143980" cy="6857990"/>
          </a:xfrm>
          <a:prstGeom prst="rect">
            <a:avLst/>
          </a:prstGeom>
        </p:spPr>
      </p:pic>
      <p:sp>
        <p:nvSpPr>
          <p:cNvPr id="6" name="Title 5">
            <a:extLst>
              <a:ext uri="{FF2B5EF4-FFF2-40B4-BE49-F238E27FC236}">
                <a16:creationId xmlns:a16="http://schemas.microsoft.com/office/drawing/2014/main" id="{6EE37BDA-B8D4-4D74-999B-BD0DDE57B50C}"/>
              </a:ext>
            </a:extLst>
          </p:cNvPr>
          <p:cNvSpPr>
            <a:spLocks noGrp="1"/>
          </p:cNvSpPr>
          <p:nvPr>
            <p:ph type="title"/>
          </p:nvPr>
        </p:nvSpPr>
        <p:spPr>
          <a:xfrm>
            <a:off x="2324100" y="642594"/>
            <a:ext cx="7543800" cy="1371600"/>
          </a:xfrm>
        </p:spPr>
        <p:txBody>
          <a:bodyPr vert="horz" lIns="91440" tIns="45720" rIns="91440" bIns="45720" rtlCol="0" anchor="ctr">
            <a:normAutofit/>
          </a:bodyPr>
          <a:lstStyle/>
          <a:p>
            <a:r>
              <a:rPr lang="en-US" sz="4800" dirty="0"/>
              <a:t>Benefits of Defining V-V-M </a:t>
            </a:r>
          </a:p>
        </p:txBody>
      </p:sp>
      <p:sp>
        <p:nvSpPr>
          <p:cNvPr id="8" name="Content Placeholder 7">
            <a:extLst>
              <a:ext uri="{FF2B5EF4-FFF2-40B4-BE49-F238E27FC236}">
                <a16:creationId xmlns:a16="http://schemas.microsoft.com/office/drawing/2014/main" id="{4D45060E-2B63-4496-80C5-237D46DCFCD0}"/>
              </a:ext>
            </a:extLst>
          </p:cNvPr>
          <p:cNvSpPr>
            <a:spLocks noGrp="1"/>
          </p:cNvSpPr>
          <p:nvPr>
            <p:ph sz="half" idx="2"/>
          </p:nvPr>
        </p:nvSpPr>
        <p:spPr>
          <a:xfrm>
            <a:off x="2324100" y="2103120"/>
            <a:ext cx="7543800" cy="3931920"/>
          </a:xfrm>
        </p:spPr>
        <p:txBody>
          <a:bodyPr vert="horz" lIns="91440" tIns="45720" rIns="91440" bIns="45720" rtlCol="0">
            <a:normAutofit/>
          </a:bodyPr>
          <a:lstStyle/>
          <a:p>
            <a:r>
              <a:rPr lang="en-US" dirty="0"/>
              <a:t>To clearly communicate a direction in your life.</a:t>
            </a:r>
          </a:p>
          <a:p>
            <a:r>
              <a:rPr lang="en-US" dirty="0"/>
              <a:t>To help make day-to-day decisions.</a:t>
            </a:r>
          </a:p>
          <a:p>
            <a:r>
              <a:rPr lang="en-US" dirty="0"/>
              <a:t>To keep focused.</a:t>
            </a:r>
          </a:p>
          <a:p>
            <a:r>
              <a:rPr lang="en-US" dirty="0"/>
              <a:t>To stay motivate.</a:t>
            </a:r>
          </a:p>
          <a:p>
            <a:r>
              <a:rPr lang="en-US" dirty="0"/>
              <a:t>Say “no,” gracefully. </a:t>
            </a:r>
          </a:p>
          <a:p>
            <a:endParaRPr lang="en-US" dirty="0"/>
          </a:p>
        </p:txBody>
      </p:sp>
    </p:spTree>
    <p:extLst>
      <p:ext uri="{BB962C8B-B14F-4D97-AF65-F5344CB8AC3E}">
        <p14:creationId xmlns:p14="http://schemas.microsoft.com/office/powerpoint/2010/main" val="372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893" y="1371599"/>
            <a:ext cx="10221470" cy="2828925"/>
          </a:xfrm>
        </p:spPr>
        <p:txBody>
          <a:bodyPr>
            <a:normAutofit/>
          </a:bodyPr>
          <a:lstStyle/>
          <a:p>
            <a:r>
              <a:rPr lang="en-US" sz="6000" b="1" dirty="0"/>
              <a:t>BOLD, BRIGHT &amp; COURAGEOUS! </a:t>
            </a:r>
            <a:br>
              <a:rPr lang="en-US" sz="2400" dirty="0"/>
            </a:br>
            <a:br>
              <a:rPr lang="en-US" sz="1800" dirty="0"/>
            </a:br>
            <a:br>
              <a:rPr lang="en-US" sz="1800" dirty="0"/>
            </a:br>
            <a:endParaRPr lang="en-US" sz="1800" dirty="0"/>
          </a:p>
        </p:txBody>
      </p:sp>
      <p:pic>
        <p:nvPicPr>
          <p:cNvPr id="3" name="Picture 2" descr="A picture containing shirt&#10;&#10;Description automatically generated">
            <a:extLst>
              <a:ext uri="{FF2B5EF4-FFF2-40B4-BE49-F238E27FC236}">
                <a16:creationId xmlns:a16="http://schemas.microsoft.com/office/drawing/2014/main" id="{9B305D9E-B8B6-46ED-AB97-54BD61EDD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3" y="1937340"/>
            <a:ext cx="5236402" cy="4655733"/>
          </a:xfrm>
          <a:prstGeom prst="rect">
            <a:avLst/>
          </a:prstGeom>
        </p:spPr>
      </p:pic>
      <p:sp>
        <p:nvSpPr>
          <p:cNvPr id="2" name="Title 1">
            <a:extLst>
              <a:ext uri="{FF2B5EF4-FFF2-40B4-BE49-F238E27FC236}">
                <a16:creationId xmlns:a16="http://schemas.microsoft.com/office/drawing/2014/main" id="{A4E12AFD-A6C2-4A85-B7BC-41EBB6731E38}"/>
              </a:ext>
            </a:extLst>
          </p:cNvPr>
          <p:cNvSpPr txBox="1">
            <a:spLocks/>
          </p:cNvSpPr>
          <p:nvPr/>
        </p:nvSpPr>
        <p:spPr>
          <a:xfrm>
            <a:off x="3448518" y="-562387"/>
            <a:ext cx="4403711" cy="7420387"/>
          </a:xfrm>
          <a:prstGeom prst="rect">
            <a:avLst/>
          </a:prstGeom>
          <a:solidFill>
            <a:schemeClr val="accent2">
              <a:lumMod val="75000"/>
              <a:alpha val="50000"/>
            </a:schemeClr>
          </a:solidFill>
          <a:effectLst>
            <a:glow rad="228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spcAft>
                <a:spcPts val="600"/>
              </a:spcAft>
            </a:pPr>
            <a:endParaRPr lang="en-US" sz="3200" dirty="0">
              <a:solidFill>
                <a:schemeClr val="tx1"/>
              </a:solidFill>
            </a:endParaRPr>
          </a:p>
          <a:p>
            <a:pPr algn="ctr">
              <a:spcAft>
                <a:spcPts val="600"/>
              </a:spcAft>
            </a:pPr>
            <a:endParaRPr lang="en-US" sz="3200" dirty="0">
              <a:solidFill>
                <a:schemeClr val="tx1"/>
              </a:solidFill>
            </a:endParaRPr>
          </a:p>
          <a:p>
            <a:pPr algn="ctr">
              <a:spcAft>
                <a:spcPts val="600"/>
              </a:spcAft>
            </a:pPr>
            <a:r>
              <a:rPr lang="en-US" sz="3200" dirty="0">
                <a:solidFill>
                  <a:schemeClr val="tx1"/>
                </a:solidFill>
              </a:rPr>
              <a:t>Create without boundaries.</a:t>
            </a:r>
          </a:p>
          <a:p>
            <a:pPr algn="ctr">
              <a:spcAft>
                <a:spcPts val="600"/>
              </a:spcAft>
            </a:pPr>
            <a:endParaRPr lang="en-US" sz="3200" dirty="0">
              <a:solidFill>
                <a:schemeClr val="tx1"/>
              </a:solidFill>
            </a:endParaRPr>
          </a:p>
          <a:p>
            <a:pPr algn="ctr">
              <a:spcAft>
                <a:spcPts val="600"/>
              </a:spcAft>
            </a:pPr>
            <a:r>
              <a:rPr lang="en-US" sz="3200" dirty="0">
                <a:solidFill>
                  <a:schemeClr val="tx1"/>
                </a:solidFill>
              </a:rPr>
              <a:t>Allow your authentic-self to SHINE!  </a:t>
            </a:r>
          </a:p>
          <a:p>
            <a:pPr algn="ctr">
              <a:spcAft>
                <a:spcPts val="600"/>
              </a:spcAft>
            </a:pPr>
            <a:endParaRPr lang="en-US" sz="3200" dirty="0">
              <a:solidFill>
                <a:schemeClr val="tx1"/>
              </a:solidFill>
            </a:endParaRPr>
          </a:p>
        </p:txBody>
      </p:sp>
    </p:spTree>
    <p:extLst>
      <p:ext uri="{BB962C8B-B14F-4D97-AF65-F5344CB8AC3E}">
        <p14:creationId xmlns:p14="http://schemas.microsoft.com/office/powerpoint/2010/main" val="366016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09601"/>
            <a:ext cx="8199376" cy="1314449"/>
          </a:xfrm>
        </p:spPr>
        <p:txBody>
          <a:bodyPr>
            <a:normAutofit fontScale="90000"/>
          </a:bodyPr>
          <a:lstStyle/>
          <a:p>
            <a:pPr algn="ctr"/>
            <a:r>
              <a:rPr lang="en-US" b="1" dirty="0"/>
              <a:t>Personal Beliefs </a:t>
            </a:r>
            <a:br>
              <a:rPr lang="en-US" b="1" dirty="0"/>
            </a:br>
            <a:r>
              <a:rPr lang="en-US" b="1" dirty="0"/>
              <a:t>Define Our Values</a:t>
            </a:r>
          </a:p>
        </p:txBody>
      </p:sp>
      <p:sp>
        <p:nvSpPr>
          <p:cNvPr id="3" name="Content Placeholder 2"/>
          <p:cNvSpPr>
            <a:spLocks noGrp="1"/>
          </p:cNvSpPr>
          <p:nvPr>
            <p:ph idx="1"/>
          </p:nvPr>
        </p:nvSpPr>
        <p:spPr>
          <a:xfrm>
            <a:off x="2742742" y="2277208"/>
            <a:ext cx="7514035" cy="2343151"/>
          </a:xfrm>
        </p:spPr>
        <p:txBody>
          <a:bodyPr>
            <a:noAutofit/>
          </a:bodyPr>
          <a:lstStyle/>
          <a:p>
            <a:r>
              <a:rPr lang="en-US" sz="2400" b="1" i="1" dirty="0">
                <a:latin typeface="Calibri" panose="020F0502020204030204" pitchFamily="34" charset="0"/>
              </a:rPr>
              <a:t>Values:</a:t>
            </a:r>
            <a:r>
              <a:rPr lang="en-US" sz="2400" dirty="0">
                <a:latin typeface="Calibri" panose="020F0502020204030204" pitchFamily="34" charset="0"/>
              </a:rPr>
              <a:t> Beliefs we hold dear to us, allowing us to find direction and drawing to us others with similar values. When we know what we cherish, and identify aptitudes and attitudes, we draw more of that to us. </a:t>
            </a:r>
          </a:p>
          <a:p>
            <a:pPr marL="0" indent="0">
              <a:buNone/>
            </a:pPr>
            <a:endParaRPr lang="en-US" sz="2400" b="1" i="1" dirty="0">
              <a:latin typeface="Calibri" panose="020F0502020204030204" pitchFamily="34" charset="0"/>
            </a:endParaRPr>
          </a:p>
          <a:p>
            <a:r>
              <a:rPr lang="en-US" sz="2400" b="1" i="1" dirty="0">
                <a:latin typeface="Calibri" panose="020F0502020204030204" pitchFamily="34" charset="0"/>
              </a:rPr>
              <a:t>Rebecca Rose’s Values</a:t>
            </a:r>
            <a:r>
              <a:rPr lang="en-US" sz="2400" dirty="0">
                <a:latin typeface="Calibri" panose="020F0502020204030204" pitchFamily="34" charset="0"/>
              </a:rPr>
              <a:t>: Relationships, creativity, problem solving, sustainability &amp; COURAGE.</a:t>
            </a:r>
          </a:p>
        </p:txBody>
      </p:sp>
    </p:spTree>
    <p:extLst>
      <p:ext uri="{BB962C8B-B14F-4D97-AF65-F5344CB8AC3E}">
        <p14:creationId xmlns:p14="http://schemas.microsoft.com/office/powerpoint/2010/main" val="142312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10" y="642594"/>
            <a:ext cx="4711446" cy="1744183"/>
          </a:xfrm>
        </p:spPr>
        <p:txBody>
          <a:bodyPr>
            <a:normAutofit/>
          </a:bodyPr>
          <a:lstStyle/>
          <a:p>
            <a:r>
              <a:rPr lang="en-US" b="1" dirty="0"/>
              <a:t>Personal Beliefs</a:t>
            </a:r>
            <a:endParaRPr lang="en-US" b="1"/>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51272" y="237746"/>
            <a:ext cx="3038421" cy="2045209"/>
          </a:xfrm>
          <a:prstGeom prst="rect">
            <a:avLst/>
          </a:prstGeom>
        </p:spPr>
      </p:pic>
      <p:sp>
        <p:nvSpPr>
          <p:cNvPr id="3" name="Content Placeholder 2"/>
          <p:cNvSpPr>
            <a:spLocks noGrp="1"/>
          </p:cNvSpPr>
          <p:nvPr>
            <p:ph idx="1"/>
          </p:nvPr>
        </p:nvSpPr>
        <p:spPr>
          <a:xfrm>
            <a:off x="2175510" y="2386584"/>
            <a:ext cx="4711446" cy="3648456"/>
          </a:xfrm>
        </p:spPr>
        <p:txBody>
          <a:bodyPr>
            <a:normAutofit fontScale="77500" lnSpcReduction="20000"/>
          </a:bodyPr>
          <a:lstStyle/>
          <a:p>
            <a:pPr marL="0" indent="0">
              <a:buNone/>
            </a:pPr>
            <a:r>
              <a:rPr lang="en-US" dirty="0"/>
              <a:t>In regard to: </a:t>
            </a:r>
          </a:p>
          <a:p>
            <a:r>
              <a:rPr lang="en-US" dirty="0"/>
              <a:t>Serving students (pets and people) I believe….</a:t>
            </a:r>
          </a:p>
          <a:p>
            <a:r>
              <a:rPr lang="en-US" dirty="0"/>
              <a:t>my personal time and satisfaction, I believe….</a:t>
            </a:r>
          </a:p>
          <a:p>
            <a:endParaRPr lang="en-US" dirty="0"/>
          </a:p>
          <a:p>
            <a:r>
              <a:rPr lang="en-US" dirty="0"/>
              <a:t>I hold _____________________ in high regard when it comes to my time. </a:t>
            </a:r>
          </a:p>
          <a:p>
            <a:r>
              <a:rPr lang="en-US" dirty="0"/>
              <a:t>I hold _____________________ in high regard when it comes to my daily happiness. </a:t>
            </a:r>
          </a:p>
          <a:p>
            <a:endParaRPr lang="en-US" dirty="0"/>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51272" y="2382644"/>
            <a:ext cx="3044069" cy="2029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51272" y="4538830"/>
            <a:ext cx="3044069" cy="2028871"/>
          </a:xfrm>
          <a:prstGeom prst="rect">
            <a:avLst/>
          </a:prstGeom>
        </p:spPr>
      </p:pic>
    </p:spTree>
    <p:extLst>
      <p:ext uri="{BB962C8B-B14F-4D97-AF65-F5344CB8AC3E}">
        <p14:creationId xmlns:p14="http://schemas.microsoft.com/office/powerpoint/2010/main" val="225138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1AE8-2504-47CE-96A7-0865F9D2A5B7}"/>
              </a:ext>
            </a:extLst>
          </p:cNvPr>
          <p:cNvSpPr>
            <a:spLocks noGrp="1"/>
          </p:cNvSpPr>
          <p:nvPr>
            <p:ph type="title"/>
          </p:nvPr>
        </p:nvSpPr>
        <p:spPr>
          <a:xfrm>
            <a:off x="8216345" y="1371600"/>
            <a:ext cx="2379995" cy="1499738"/>
          </a:xfrm>
        </p:spPr>
        <p:txBody>
          <a:bodyPr anchor="b">
            <a:noAutofit/>
          </a:bodyPr>
          <a:lstStyle/>
          <a:p>
            <a:pPr algn="ctr"/>
            <a:r>
              <a:rPr lang="en-US" sz="4400" dirty="0">
                <a:solidFill>
                  <a:srgbClr val="FFFFFF"/>
                </a:solidFill>
              </a:rPr>
              <a:t>Core Values </a:t>
            </a:r>
            <a:br>
              <a:rPr lang="en-US" sz="4400" dirty="0">
                <a:solidFill>
                  <a:srgbClr val="FFFFFF"/>
                </a:solidFill>
              </a:rPr>
            </a:br>
            <a:r>
              <a:rPr lang="en-US" sz="4400" dirty="0">
                <a:solidFill>
                  <a:srgbClr val="FFFFFF"/>
                </a:solidFill>
              </a:rPr>
              <a:t>List </a:t>
            </a:r>
          </a:p>
        </p:txBody>
      </p:sp>
      <p:pic>
        <p:nvPicPr>
          <p:cNvPr id="4" name="Content Placeholder 3">
            <a:extLst>
              <a:ext uri="{FF2B5EF4-FFF2-40B4-BE49-F238E27FC236}">
                <a16:creationId xmlns:a16="http://schemas.microsoft.com/office/drawing/2014/main" id="{8F2AB4C1-5AF1-4990-8491-94624E6F42A9}"/>
              </a:ext>
            </a:extLst>
          </p:cNvPr>
          <p:cNvPicPr>
            <a:picLocks noChangeAspect="1"/>
          </p:cNvPicPr>
          <p:nvPr/>
        </p:nvPicPr>
        <p:blipFill rotWithShape="1">
          <a:blip r:embed="rId2"/>
          <a:srcRect r="1" b="10209"/>
          <a:stretch/>
        </p:blipFill>
        <p:spPr>
          <a:xfrm>
            <a:off x="1889490" y="476169"/>
            <a:ext cx="6151626" cy="6053328"/>
          </a:xfrm>
          <a:prstGeom prst="rect">
            <a:avLst/>
          </a:prstGeom>
        </p:spPr>
      </p:pic>
    </p:spTree>
    <p:extLst>
      <p:ext uri="{BB962C8B-B14F-4D97-AF65-F5344CB8AC3E}">
        <p14:creationId xmlns:p14="http://schemas.microsoft.com/office/powerpoint/2010/main" val="263327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D57581-50E1-407F-91DB-91F8982893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0" y="13164"/>
            <a:ext cx="12192000" cy="6857998"/>
          </a:xfrm>
          <a:prstGeom prst="rect">
            <a:avLst/>
          </a:prstGeom>
        </p:spPr>
      </p:pic>
      <p:sp>
        <p:nvSpPr>
          <p:cNvPr id="5" name="TextBox 4">
            <a:extLst>
              <a:ext uri="{FF2B5EF4-FFF2-40B4-BE49-F238E27FC236}">
                <a16:creationId xmlns:a16="http://schemas.microsoft.com/office/drawing/2014/main" id="{5390696C-6ECF-4C7E-963C-25E7595E87E2}"/>
              </a:ext>
            </a:extLst>
          </p:cNvPr>
          <p:cNvSpPr txBox="1"/>
          <p:nvPr/>
        </p:nvSpPr>
        <p:spPr>
          <a:xfrm flipH="1">
            <a:off x="9958345" y="3046506"/>
            <a:ext cx="2607035" cy="369332"/>
          </a:xfrm>
          <a:prstGeom prst="rect">
            <a:avLst/>
          </a:prstGeom>
          <a:noFill/>
        </p:spPr>
        <p:txBody>
          <a:bodyPr wrap="square" rtlCol="0">
            <a:spAutoFit/>
          </a:bodyPr>
          <a:lstStyle/>
          <a:p>
            <a:r>
              <a:rPr lang="en-US" dirty="0" err="1">
                <a:solidFill>
                  <a:schemeClr val="bg1"/>
                </a:solidFill>
              </a:rPr>
              <a:t>CATALYSTVetPC</a:t>
            </a:r>
            <a:endParaRPr lang="en-US" dirty="0">
              <a:solidFill>
                <a:schemeClr val="bg1"/>
              </a:solidFill>
            </a:endParaRPr>
          </a:p>
        </p:txBody>
      </p:sp>
      <p:sp>
        <p:nvSpPr>
          <p:cNvPr id="4" name="Title 1">
            <a:extLst>
              <a:ext uri="{FF2B5EF4-FFF2-40B4-BE49-F238E27FC236}">
                <a16:creationId xmlns:a16="http://schemas.microsoft.com/office/drawing/2014/main" id="{8F791CF4-4AA9-4C9C-A39A-5F8079704DA4}"/>
              </a:ext>
            </a:extLst>
          </p:cNvPr>
          <p:cNvSpPr txBox="1">
            <a:spLocks/>
          </p:cNvSpPr>
          <p:nvPr/>
        </p:nvSpPr>
        <p:spPr>
          <a:xfrm>
            <a:off x="594360" y="-197827"/>
            <a:ext cx="4834890" cy="6857998"/>
          </a:xfrm>
          <a:prstGeom prst="rect">
            <a:avLst/>
          </a:prstGeom>
          <a:solidFill>
            <a:schemeClr val="accent2">
              <a:lumMod val="75000"/>
              <a:alpha val="50000"/>
            </a:schemeClr>
          </a:solidFill>
          <a:effectLst>
            <a:glow rad="228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spcAft>
                <a:spcPts val="600"/>
              </a:spcAft>
            </a:pPr>
            <a:endParaRPr lang="en-US" sz="3200" dirty="0">
              <a:solidFill>
                <a:schemeClr val="tx1"/>
              </a:solidFill>
            </a:endParaRPr>
          </a:p>
        </p:txBody>
      </p:sp>
      <p:sp>
        <p:nvSpPr>
          <p:cNvPr id="7" name="Title 6">
            <a:extLst>
              <a:ext uri="{FF2B5EF4-FFF2-40B4-BE49-F238E27FC236}">
                <a16:creationId xmlns:a16="http://schemas.microsoft.com/office/drawing/2014/main" id="{F2093367-B254-4429-A894-05EA4C6FE6EE}"/>
              </a:ext>
            </a:extLst>
          </p:cNvPr>
          <p:cNvSpPr>
            <a:spLocks noGrp="1"/>
          </p:cNvSpPr>
          <p:nvPr>
            <p:ph type="ctrTitle"/>
          </p:nvPr>
        </p:nvSpPr>
        <p:spPr>
          <a:xfrm>
            <a:off x="1356425" y="848108"/>
            <a:ext cx="3310759" cy="2823780"/>
          </a:xfrm>
        </p:spPr>
        <p:txBody>
          <a:bodyPr>
            <a:normAutofit/>
          </a:bodyPr>
          <a:lstStyle/>
          <a:p>
            <a:pPr algn="ctr"/>
            <a:r>
              <a:rPr lang="en-US" sz="4400" dirty="0">
                <a:solidFill>
                  <a:schemeClr val="tx1"/>
                </a:solidFill>
              </a:rPr>
              <a:t>Vision to ACTION</a:t>
            </a:r>
            <a:br>
              <a:rPr lang="en-US" sz="4400" dirty="0">
                <a:solidFill>
                  <a:schemeClr val="tx1"/>
                </a:solidFill>
              </a:rPr>
            </a:br>
            <a:br>
              <a:rPr lang="en-US" sz="4400" dirty="0">
                <a:solidFill>
                  <a:schemeClr val="tx1"/>
                </a:solidFill>
              </a:rPr>
            </a:br>
            <a:r>
              <a:rPr lang="en-US" sz="4400" dirty="0">
                <a:solidFill>
                  <a:schemeClr val="tx1"/>
                </a:solidFill>
              </a:rPr>
              <a:t>Integrating a healthy</a:t>
            </a:r>
            <a:br>
              <a:rPr lang="en-US" sz="4400" dirty="0">
                <a:solidFill>
                  <a:schemeClr val="tx1"/>
                </a:solidFill>
              </a:rPr>
            </a:br>
            <a:r>
              <a:rPr lang="en-US" sz="4400" dirty="0">
                <a:solidFill>
                  <a:schemeClr val="tx1"/>
                </a:solidFill>
              </a:rPr>
              <a:t> life &amp; career</a:t>
            </a:r>
          </a:p>
        </p:txBody>
      </p:sp>
      <p:sp>
        <p:nvSpPr>
          <p:cNvPr id="3" name="Subtitle 2"/>
          <p:cNvSpPr>
            <a:spLocks noGrp="1"/>
          </p:cNvSpPr>
          <p:nvPr>
            <p:ph type="subTitle" idx="1"/>
          </p:nvPr>
        </p:nvSpPr>
        <p:spPr>
          <a:xfrm>
            <a:off x="594360" y="3415838"/>
            <a:ext cx="4563428" cy="2674051"/>
          </a:xfrm>
        </p:spPr>
        <p:txBody>
          <a:bodyPr>
            <a:noAutofit/>
          </a:bodyPr>
          <a:lstStyle/>
          <a:p>
            <a:pPr algn="l"/>
            <a:r>
              <a:rPr lang="en-US" sz="2400" dirty="0">
                <a:solidFill>
                  <a:schemeClr val="tx1"/>
                </a:solidFill>
              </a:rPr>
              <a:t>CATALYST Veterinary Professional </a:t>
            </a:r>
          </a:p>
          <a:p>
            <a:pPr algn="l"/>
            <a:r>
              <a:rPr lang="en-US" sz="2400" dirty="0">
                <a:solidFill>
                  <a:schemeClr val="tx1"/>
                </a:solidFill>
              </a:rPr>
              <a:t>Coaches, LLC</a:t>
            </a:r>
            <a:br>
              <a:rPr lang="en-US" sz="2400" dirty="0">
                <a:solidFill>
                  <a:schemeClr val="tx1"/>
                </a:solidFill>
              </a:rPr>
            </a:br>
            <a:r>
              <a:rPr lang="en-US" sz="2400" dirty="0">
                <a:solidFill>
                  <a:schemeClr val="tx1"/>
                </a:solidFill>
              </a:rPr>
              <a:t>Rebecca Rose, CVT </a:t>
            </a:r>
          </a:p>
          <a:p>
            <a:pPr algn="l"/>
            <a:r>
              <a:rPr lang="en-US" sz="2400" dirty="0">
                <a:solidFill>
                  <a:schemeClr val="tx1"/>
                </a:solidFill>
              </a:rPr>
              <a:t>Littleton, CO </a:t>
            </a:r>
          </a:p>
        </p:txBody>
      </p:sp>
    </p:spTree>
    <p:extLst>
      <p:ext uri="{BB962C8B-B14F-4D97-AF65-F5344CB8AC3E}">
        <p14:creationId xmlns:p14="http://schemas.microsoft.com/office/powerpoint/2010/main" val="4043412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304801"/>
            <a:ext cx="7514035" cy="1314449"/>
          </a:xfrm>
        </p:spPr>
        <p:txBody>
          <a:bodyPr/>
          <a:lstStyle/>
          <a:p>
            <a:pPr algn="ctr"/>
            <a:r>
              <a:rPr lang="en-US" b="1" dirty="0"/>
              <a:t>Define Vision</a:t>
            </a:r>
          </a:p>
        </p:txBody>
      </p:sp>
      <p:sp>
        <p:nvSpPr>
          <p:cNvPr id="3" name="Content Placeholder 2"/>
          <p:cNvSpPr>
            <a:spLocks noGrp="1"/>
          </p:cNvSpPr>
          <p:nvPr>
            <p:ph idx="1"/>
          </p:nvPr>
        </p:nvSpPr>
        <p:spPr>
          <a:xfrm>
            <a:off x="2742742" y="1828801"/>
            <a:ext cx="7514035" cy="4047393"/>
          </a:xfrm>
        </p:spPr>
        <p:txBody>
          <a:bodyPr>
            <a:noAutofit/>
          </a:bodyPr>
          <a:lstStyle/>
          <a:p>
            <a:r>
              <a:rPr lang="en-US" sz="2400" b="1" i="1" dirty="0">
                <a:latin typeface="Calibri" panose="020F0502020204030204" pitchFamily="34" charset="0"/>
              </a:rPr>
              <a:t>Vision</a:t>
            </a:r>
            <a:r>
              <a:rPr lang="en-US" sz="2400" dirty="0">
                <a:latin typeface="Calibri" panose="020F0502020204030204" pitchFamily="34" charset="0"/>
              </a:rPr>
              <a:t>: On the lofty side of the BIG IDEA, free of boundaries (ALL BOUNDARIES) and judgments (ALL JUDGMENTS), what I want to BE/DO that perpetuates my passion. </a:t>
            </a:r>
          </a:p>
          <a:p>
            <a:pPr marL="0" indent="0">
              <a:buNone/>
            </a:pPr>
            <a:endParaRPr lang="en-US" sz="2400" dirty="0">
              <a:latin typeface="Calibri" panose="020F0502020204030204" pitchFamily="34" charset="0"/>
            </a:endParaRPr>
          </a:p>
          <a:p>
            <a:r>
              <a:rPr lang="en-US" sz="2400" b="1" i="1" dirty="0">
                <a:latin typeface="Calibri" panose="020F0502020204030204" pitchFamily="34" charset="0"/>
              </a:rPr>
              <a:t>Rebecca Rose’s Vision</a:t>
            </a:r>
            <a:r>
              <a:rPr lang="en-US" sz="2400" dirty="0">
                <a:latin typeface="Calibri" panose="020F0502020204030204" pitchFamily="34" charset="0"/>
              </a:rPr>
              <a:t>: Be a physically fit, spiritually hip granny with time and resources for friends, family and grandchildren. I passionately lead by example while assisting others to find their “groove” and fulfill their personal goals and aspirations. </a:t>
            </a:r>
          </a:p>
        </p:txBody>
      </p:sp>
    </p:spTree>
    <p:extLst>
      <p:ext uri="{BB962C8B-B14F-4D97-AF65-F5344CB8AC3E}">
        <p14:creationId xmlns:p14="http://schemas.microsoft.com/office/powerpoint/2010/main" val="31971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6300" y="603504"/>
            <a:ext cx="1824228" cy="691896"/>
          </a:xfrm>
        </p:spPr>
        <p:txBody>
          <a:bodyPr/>
          <a:lstStyle/>
          <a:p>
            <a:r>
              <a:rPr lang="en-US" dirty="0"/>
              <a:t>Vision</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7236" r="17236"/>
          <a:stretch>
            <a:fillRect/>
          </a:stretch>
        </p:blipFill>
        <p:spPr>
          <a:xfrm>
            <a:off x="1828801" y="152400"/>
            <a:ext cx="6399213" cy="6510338"/>
          </a:xfrm>
        </p:spPr>
      </p:pic>
      <p:sp>
        <p:nvSpPr>
          <p:cNvPr id="4" name="Text Placeholder 3"/>
          <p:cNvSpPr>
            <a:spLocks noGrp="1"/>
          </p:cNvSpPr>
          <p:nvPr>
            <p:ph type="body" sz="half" idx="2"/>
          </p:nvPr>
        </p:nvSpPr>
        <p:spPr>
          <a:xfrm>
            <a:off x="8494923" y="1447800"/>
            <a:ext cx="1824228" cy="3502152"/>
          </a:xfrm>
        </p:spPr>
        <p:txBody>
          <a:bodyPr>
            <a:normAutofit/>
          </a:bodyPr>
          <a:lstStyle/>
          <a:p>
            <a:r>
              <a:rPr lang="en-US" sz="2400" dirty="0"/>
              <a:t>Without boundaries, in regards to advocating and serving, how do you see yourself serving in the future? </a:t>
            </a:r>
          </a:p>
          <a:p>
            <a:endParaRPr lang="en-US" dirty="0"/>
          </a:p>
        </p:txBody>
      </p:sp>
    </p:spTree>
    <p:extLst>
      <p:ext uri="{BB962C8B-B14F-4D97-AF65-F5344CB8AC3E}">
        <p14:creationId xmlns:p14="http://schemas.microsoft.com/office/powerpoint/2010/main" val="1841214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304801"/>
            <a:ext cx="7514035" cy="1314449"/>
          </a:xfrm>
        </p:spPr>
        <p:txBody>
          <a:bodyPr/>
          <a:lstStyle/>
          <a:p>
            <a:pPr algn="ctr"/>
            <a:r>
              <a:rPr lang="en-US" b="1" dirty="0"/>
              <a:t>Define Mission</a:t>
            </a:r>
          </a:p>
        </p:txBody>
      </p:sp>
      <p:sp>
        <p:nvSpPr>
          <p:cNvPr id="3" name="Content Placeholder 2"/>
          <p:cNvSpPr>
            <a:spLocks noGrp="1"/>
          </p:cNvSpPr>
          <p:nvPr>
            <p:ph idx="1"/>
          </p:nvPr>
        </p:nvSpPr>
        <p:spPr>
          <a:xfrm>
            <a:off x="2742742" y="1828800"/>
            <a:ext cx="7514035" cy="3733800"/>
          </a:xfrm>
        </p:spPr>
        <p:txBody>
          <a:bodyPr>
            <a:noAutofit/>
          </a:bodyPr>
          <a:lstStyle/>
          <a:p>
            <a:r>
              <a:rPr lang="en-US" sz="2400" b="1" i="1" dirty="0">
                <a:latin typeface="Calibri" panose="020F0502020204030204" pitchFamily="34" charset="0"/>
              </a:rPr>
              <a:t>Mission</a:t>
            </a:r>
            <a:r>
              <a:rPr lang="en-US" sz="2400" dirty="0">
                <a:latin typeface="Calibri" panose="020F0502020204030204" pitchFamily="34" charset="0"/>
              </a:rPr>
              <a:t>: What I do on a daily basis that brings me joy, abundance, resources, financial sustainability, and connection to the people who I most align with. DOING &amp; BEING what makes me FEEL GOOD! </a:t>
            </a:r>
          </a:p>
          <a:p>
            <a:pPr marL="0" indent="0">
              <a:buNone/>
            </a:pPr>
            <a:endParaRPr lang="en-US" sz="2400" dirty="0">
              <a:latin typeface="Calibri" panose="020F0502020204030204" pitchFamily="34" charset="0"/>
            </a:endParaRPr>
          </a:p>
          <a:p>
            <a:r>
              <a:rPr lang="en-US" sz="2400" b="1" i="1" dirty="0">
                <a:latin typeface="Calibri" panose="020F0502020204030204" pitchFamily="34" charset="0"/>
              </a:rPr>
              <a:t>Rebecca Rose’s Mission</a:t>
            </a:r>
            <a:r>
              <a:rPr lang="en-US" sz="2400" dirty="0">
                <a:latin typeface="Calibri" panose="020F0502020204030204" pitchFamily="34" charset="0"/>
              </a:rPr>
              <a:t>: Build masterful, passionate veterinary teams and coach individuals to offer what is best for the pet, the pet owner, the veterinary team, and the hospital. </a:t>
            </a:r>
          </a:p>
        </p:txBody>
      </p:sp>
    </p:spTree>
    <p:extLst>
      <p:ext uri="{BB962C8B-B14F-4D97-AF65-F5344CB8AC3E}">
        <p14:creationId xmlns:p14="http://schemas.microsoft.com/office/powerpoint/2010/main" val="15525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Content Placeholder 10" descr="A picture containing standing, drawing, umbrella, computer&#10;&#10;Description automatically generated">
            <a:extLst>
              <a:ext uri="{FF2B5EF4-FFF2-40B4-BE49-F238E27FC236}">
                <a16:creationId xmlns:a16="http://schemas.microsoft.com/office/drawing/2014/main" id="{FA208A26-EC80-44C6-89C4-AEC63937FB47}"/>
              </a:ext>
            </a:extLst>
          </p:cNvPr>
          <p:cNvPicPr>
            <a:picLocks noGrp="1" noChangeAspect="1"/>
          </p:cNvPicPr>
          <p:nvPr>
            <p:ph idx="1"/>
          </p:nvPr>
        </p:nvPicPr>
        <p:blipFill rotWithShape="1">
          <a:blip r:embed="rId3">
            <a:alphaModFix amt="12000"/>
            <a:grayscl/>
            <a:extLst>
              <a:ext uri="{28A0092B-C50C-407E-A947-70E740481C1C}">
                <a14:useLocalDpi xmlns:a14="http://schemas.microsoft.com/office/drawing/2010/main" val="0"/>
              </a:ext>
            </a:extLst>
          </a:blip>
          <a:srcRect l="6797" r="7491"/>
          <a:stretch/>
        </p:blipFill>
        <p:spPr>
          <a:xfrm>
            <a:off x="-10885" y="0"/>
            <a:ext cx="12191980" cy="5938683"/>
          </a:xfrm>
          <a:prstGeom prst="rect">
            <a:avLst/>
          </a:prstGeom>
          <a:effectLst>
            <a:reflection blurRad="38100" stA="55000" endPos="15000" dir="5400000" sy="-100000" algn="bl" rotWithShape="0"/>
          </a:effectLst>
        </p:spPr>
      </p:pic>
      <p:sp>
        <p:nvSpPr>
          <p:cNvPr id="2" name="Title 1">
            <a:extLst>
              <a:ext uri="{FF2B5EF4-FFF2-40B4-BE49-F238E27FC236}">
                <a16:creationId xmlns:a16="http://schemas.microsoft.com/office/drawing/2014/main" id="{73C52670-E298-42A3-AF89-31564F099C7B}"/>
              </a:ext>
            </a:extLst>
          </p:cNvPr>
          <p:cNvSpPr>
            <a:spLocks noGrp="1"/>
          </p:cNvSpPr>
          <p:nvPr>
            <p:ph type="title"/>
          </p:nvPr>
        </p:nvSpPr>
        <p:spPr>
          <a:xfrm>
            <a:off x="2296886" y="545171"/>
            <a:ext cx="9144000" cy="1641490"/>
          </a:xfrm>
        </p:spPr>
        <p:txBody>
          <a:bodyPr vert="horz" wrap="none" lIns="91440" tIns="45720" rIns="91440" bIns="45720" rtlCol="0" anchor="t">
            <a:normAutofit/>
          </a:bodyPr>
          <a:lstStyle/>
          <a:p>
            <a:pPr algn="r"/>
            <a:r>
              <a:rPr lang="en-US" sz="96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Your Vision</a:t>
            </a:r>
          </a:p>
        </p:txBody>
      </p:sp>
      <p:sp>
        <p:nvSpPr>
          <p:cNvPr id="13" name="TextBox 12">
            <a:extLst>
              <a:ext uri="{FF2B5EF4-FFF2-40B4-BE49-F238E27FC236}">
                <a16:creationId xmlns:a16="http://schemas.microsoft.com/office/drawing/2014/main" id="{CABAA182-439D-475B-83C4-C14B93015B46}"/>
              </a:ext>
            </a:extLst>
          </p:cNvPr>
          <p:cNvSpPr txBox="1"/>
          <p:nvPr/>
        </p:nvSpPr>
        <p:spPr>
          <a:xfrm>
            <a:off x="1306286" y="5112500"/>
            <a:ext cx="9194800" cy="1200329"/>
          </a:xfrm>
          <a:prstGeom prst="rect">
            <a:avLst/>
          </a:prstGeom>
          <a:noFill/>
        </p:spPr>
        <p:txBody>
          <a:bodyPr wrap="square">
            <a:spAutoFit/>
          </a:bodyPr>
          <a:lstStyle/>
          <a:p>
            <a:r>
              <a:rPr lang="en-US" sz="2400" b="0" i="0" dirty="0">
                <a:effectLst/>
                <a:latin typeface="arial" panose="020B0604020202020204" pitchFamily="34" charset="0"/>
              </a:rPr>
              <a:t>I firmly believe in the golden rule, serenity prayer and "strive to be the best you can be". Plus there is always Plan B and this too will pass, both good and bad.</a:t>
            </a:r>
            <a:endParaRPr lang="en-US" sz="2400" dirty="0"/>
          </a:p>
        </p:txBody>
      </p:sp>
    </p:spTree>
    <p:extLst>
      <p:ext uri="{BB962C8B-B14F-4D97-AF65-F5344CB8AC3E}">
        <p14:creationId xmlns:p14="http://schemas.microsoft.com/office/powerpoint/2010/main" val="679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83EE-732C-4F34-8D57-5B9B56ABF19D}"/>
              </a:ext>
            </a:extLst>
          </p:cNvPr>
          <p:cNvSpPr>
            <a:spLocks noGrp="1"/>
          </p:cNvSpPr>
          <p:nvPr>
            <p:ph type="title" idx="4294967295"/>
          </p:nvPr>
        </p:nvSpPr>
        <p:spPr>
          <a:xfrm>
            <a:off x="838200" y="279399"/>
            <a:ext cx="10515600" cy="1325563"/>
          </a:xfrm>
        </p:spPr>
        <p:txBody>
          <a:bodyPr/>
          <a:lstStyle/>
          <a:p>
            <a:r>
              <a:rPr lang="en-US" dirty="0"/>
              <a:t>Survey Says! </a:t>
            </a:r>
          </a:p>
        </p:txBody>
      </p:sp>
      <p:pic>
        <p:nvPicPr>
          <p:cNvPr id="5" name="Picture 4">
            <a:extLst>
              <a:ext uri="{FF2B5EF4-FFF2-40B4-BE49-F238E27FC236}">
                <a16:creationId xmlns:a16="http://schemas.microsoft.com/office/drawing/2014/main" id="{919C44A9-ACCC-49AC-BE48-B3C91BF50538}"/>
              </a:ext>
            </a:extLst>
          </p:cNvPr>
          <p:cNvPicPr>
            <a:picLocks noChangeAspect="1"/>
          </p:cNvPicPr>
          <p:nvPr/>
        </p:nvPicPr>
        <p:blipFill>
          <a:blip r:embed="rId2"/>
          <a:stretch>
            <a:fillRect/>
          </a:stretch>
        </p:blipFill>
        <p:spPr>
          <a:xfrm>
            <a:off x="667526" y="1604962"/>
            <a:ext cx="10856947" cy="4534581"/>
          </a:xfrm>
          <a:prstGeom prst="rect">
            <a:avLst/>
          </a:prstGeom>
        </p:spPr>
      </p:pic>
      <p:sp>
        <p:nvSpPr>
          <p:cNvPr id="7" name="TextBox 6">
            <a:extLst>
              <a:ext uri="{FF2B5EF4-FFF2-40B4-BE49-F238E27FC236}">
                <a16:creationId xmlns:a16="http://schemas.microsoft.com/office/drawing/2014/main" id="{E63932B0-82E9-45A1-8A85-13BE86F07895}"/>
              </a:ext>
            </a:extLst>
          </p:cNvPr>
          <p:cNvSpPr txBox="1"/>
          <p:nvPr/>
        </p:nvSpPr>
        <p:spPr>
          <a:xfrm>
            <a:off x="2090057" y="3109463"/>
            <a:ext cx="7053943" cy="830997"/>
          </a:xfrm>
          <a:prstGeom prst="rect">
            <a:avLst/>
          </a:prstGeom>
          <a:solidFill>
            <a:schemeClr val="accent1">
              <a:lumMod val="75000"/>
            </a:schemeClr>
          </a:solidFill>
        </p:spPr>
        <p:txBody>
          <a:bodyPr wrap="square">
            <a:spAutoFit/>
          </a:bodyPr>
          <a:lstStyle/>
          <a:p>
            <a:r>
              <a:rPr lang="en-US" sz="2400" b="0" i="0" dirty="0">
                <a:effectLst/>
                <a:latin typeface="arial" panose="020B0604020202020204" pitchFamily="34" charset="0"/>
              </a:rPr>
              <a:t>We have our school’s counselor come and talk to our students about mental health and burn out.</a:t>
            </a:r>
            <a:endParaRPr lang="en-US" sz="2400" dirty="0"/>
          </a:p>
        </p:txBody>
      </p:sp>
    </p:spTree>
    <p:extLst>
      <p:ext uri="{BB962C8B-B14F-4D97-AF65-F5344CB8AC3E}">
        <p14:creationId xmlns:p14="http://schemas.microsoft.com/office/powerpoint/2010/main" val="37120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093694"/>
          </a:xfrm>
        </p:spPr>
        <p:txBody>
          <a:bodyPr/>
          <a:lstStyle/>
          <a:p>
            <a:r>
              <a:rPr lang="en-US" dirty="0">
                <a:solidFill>
                  <a:schemeClr val="accent2">
                    <a:lumMod val="50000"/>
                  </a:schemeClr>
                </a:solidFill>
              </a:rPr>
              <a:t>The Fine Art of Self Care</a:t>
            </a:r>
          </a:p>
        </p:txBody>
      </p:sp>
      <p:sp>
        <p:nvSpPr>
          <p:cNvPr id="3" name="Content Placeholder 2"/>
          <p:cNvSpPr>
            <a:spLocks noGrp="1"/>
          </p:cNvSpPr>
          <p:nvPr>
            <p:ph idx="1"/>
          </p:nvPr>
        </p:nvSpPr>
        <p:spPr>
          <a:xfrm>
            <a:off x="1103312" y="1434354"/>
            <a:ext cx="8946541" cy="5163670"/>
          </a:xfrm>
        </p:spPr>
        <p:txBody>
          <a:bodyPr>
            <a:noAutofit/>
          </a:bodyPr>
          <a:lstStyle/>
          <a:p>
            <a:pPr marL="45720" indent="0">
              <a:buNone/>
            </a:pPr>
            <a:endParaRPr lang="en-US" sz="2400" dirty="0"/>
          </a:p>
          <a:p>
            <a:pPr>
              <a:lnSpc>
                <a:spcPct val="100000"/>
              </a:lnSpc>
              <a:spcBef>
                <a:spcPts val="0"/>
              </a:spcBef>
            </a:pPr>
            <a:r>
              <a:rPr lang="en-US" sz="2400" dirty="0"/>
              <a:t>I made sure to drink 8 ounces of water every hour &amp;  made regular pit stops between appointments</a:t>
            </a:r>
          </a:p>
          <a:p>
            <a:pPr>
              <a:lnSpc>
                <a:spcPct val="100000"/>
              </a:lnSpc>
              <a:spcBef>
                <a:spcPts val="0"/>
              </a:spcBef>
            </a:pPr>
            <a:endParaRPr lang="en-US" sz="2400" dirty="0"/>
          </a:p>
          <a:p>
            <a:pPr>
              <a:lnSpc>
                <a:spcPct val="100000"/>
              </a:lnSpc>
              <a:spcBef>
                <a:spcPts val="0"/>
              </a:spcBef>
            </a:pPr>
            <a:r>
              <a:rPr lang="en-US" sz="2400" dirty="0"/>
              <a:t>I took 20 minutes to eat my lunch on the picnic table outside </a:t>
            </a:r>
          </a:p>
          <a:p>
            <a:pPr>
              <a:lnSpc>
                <a:spcPct val="100000"/>
              </a:lnSpc>
              <a:spcBef>
                <a:spcPts val="0"/>
              </a:spcBef>
            </a:pPr>
            <a:endParaRPr lang="en-US" sz="2400" dirty="0"/>
          </a:p>
          <a:p>
            <a:pPr>
              <a:lnSpc>
                <a:spcPct val="100000"/>
              </a:lnSpc>
              <a:spcBef>
                <a:spcPts val="0"/>
              </a:spcBef>
            </a:pPr>
            <a:r>
              <a:rPr lang="en-US" sz="2400" dirty="0"/>
              <a:t>I left the office at 5:00 and did not take any work home with me</a:t>
            </a:r>
          </a:p>
          <a:p>
            <a:pPr marL="0" indent="0">
              <a:lnSpc>
                <a:spcPct val="100000"/>
              </a:lnSpc>
              <a:spcBef>
                <a:spcPts val="0"/>
              </a:spcBef>
              <a:buNone/>
            </a:pPr>
            <a:endParaRPr lang="en-US" sz="2800" dirty="0"/>
          </a:p>
        </p:txBody>
      </p:sp>
    </p:spTree>
    <p:extLst>
      <p:ext uri="{BB962C8B-B14F-4D97-AF65-F5344CB8AC3E}">
        <p14:creationId xmlns:p14="http://schemas.microsoft.com/office/powerpoint/2010/main" val="2613208080"/>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B9CF3827-82F4-49DA-8E22-128581BAB7FA}"/>
              </a:ext>
            </a:extLst>
          </p:cNvPr>
          <p:cNvPicPr>
            <a:picLocks noGrp="1" noChangeAspect="1"/>
          </p:cNvPicPr>
          <p:nvPr>
            <p:ph idx="1"/>
          </p:nvPr>
        </p:nvPicPr>
        <p:blipFill>
          <a:blip r:embed="rId3"/>
          <a:stretch>
            <a:fillRect/>
          </a:stretch>
        </p:blipFill>
        <p:spPr>
          <a:xfrm>
            <a:off x="1407887" y="296434"/>
            <a:ext cx="9477828" cy="4959147"/>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4179620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A close up of a logo&#10;&#10;Description automatically generated">
            <a:extLst>
              <a:ext uri="{FF2B5EF4-FFF2-40B4-BE49-F238E27FC236}">
                <a16:creationId xmlns:a16="http://schemas.microsoft.com/office/drawing/2014/main" id="{4ACC0E13-DD51-4A45-824C-11C86FD323E5}"/>
              </a:ext>
            </a:extLst>
          </p:cNvPr>
          <p:cNvPicPr>
            <a:picLocks noGrp="1" noChangeAspect="1"/>
          </p:cNvPicPr>
          <p:nvPr>
            <p:ph idx="1"/>
          </p:nvPr>
        </p:nvPicPr>
        <p:blipFill>
          <a:blip r:embed="rId3"/>
          <a:stretch>
            <a:fillRect/>
          </a:stretch>
        </p:blipFill>
        <p:spPr>
          <a:xfrm>
            <a:off x="1778738" y="494482"/>
            <a:ext cx="8207089" cy="4862700"/>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202772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t="14936" b="795"/>
          <a:stretch/>
        </p:blipFill>
        <p:spPr>
          <a:xfrm>
            <a:off x="20" y="10"/>
            <a:ext cx="12191980" cy="6857990"/>
          </a:xfrm>
          <a:prstGeom prst="rect">
            <a:avLst/>
          </a:prstGeom>
        </p:spPr>
      </p:pic>
      <p:sp>
        <p:nvSpPr>
          <p:cNvPr id="2" name="Title 1"/>
          <p:cNvSpPr>
            <a:spLocks noGrp="1"/>
          </p:cNvSpPr>
          <p:nvPr>
            <p:ph type="title"/>
          </p:nvPr>
        </p:nvSpPr>
        <p:spPr>
          <a:xfrm>
            <a:off x="1380067" y="838200"/>
            <a:ext cx="9437159" cy="1227667"/>
          </a:xfrm>
        </p:spPr>
        <p:txBody>
          <a:bodyPr vert="horz" lIns="91440" tIns="45720" rIns="91440" bIns="45720" rtlCol="0" anchor="ctr">
            <a:normAutofit/>
          </a:bodyPr>
          <a:lstStyle/>
          <a:p>
            <a:r>
              <a:rPr lang="en-US" dirty="0">
                <a:solidFill>
                  <a:schemeClr val="accent1">
                    <a:lumMod val="50000"/>
                  </a:schemeClr>
                </a:solidFill>
              </a:rPr>
              <a:t>Beginning with the end in mind</a:t>
            </a:r>
          </a:p>
        </p:txBody>
      </p:sp>
      <p:sp>
        <p:nvSpPr>
          <p:cNvPr id="7" name="Text Placeholder 6"/>
          <p:cNvSpPr>
            <a:spLocks noGrp="1"/>
          </p:cNvSpPr>
          <p:nvPr>
            <p:ph type="body" idx="1"/>
          </p:nvPr>
        </p:nvSpPr>
        <p:spPr>
          <a:xfrm>
            <a:off x="1380067" y="2006601"/>
            <a:ext cx="9437159" cy="3784600"/>
          </a:xfrm>
        </p:spPr>
        <p:txBody>
          <a:bodyPr vert="horz" lIns="91440" tIns="45720" rIns="91440" bIns="45720" rtlCol="0" anchor="ctr">
            <a:normAutofit/>
          </a:bodyPr>
          <a:lstStyle/>
          <a:p>
            <a:pPr>
              <a:lnSpc>
                <a:spcPct val="90000"/>
              </a:lnSpc>
            </a:pPr>
            <a:r>
              <a:rPr lang="en-US" dirty="0">
                <a:solidFill>
                  <a:schemeClr val="accent1">
                    <a:lumMod val="50000"/>
                  </a:schemeClr>
                </a:solidFill>
              </a:rPr>
              <a:t>Top 3 Priorities </a:t>
            </a:r>
          </a:p>
          <a:p>
            <a:pPr>
              <a:lnSpc>
                <a:spcPct val="90000"/>
              </a:lnSpc>
              <a:buFont typeface="Arial"/>
              <a:buChar char="•"/>
            </a:pPr>
            <a:endParaRPr lang="en-US" dirty="0">
              <a:solidFill>
                <a:schemeClr val="accent1">
                  <a:lumMod val="50000"/>
                </a:schemeClr>
              </a:solidFill>
            </a:endParaRPr>
          </a:p>
          <a:p>
            <a:pPr>
              <a:lnSpc>
                <a:spcPct val="90000"/>
              </a:lnSpc>
            </a:pPr>
            <a:r>
              <a:rPr lang="en-US" dirty="0">
                <a:solidFill>
                  <a:schemeClr val="accent1">
                    <a:lumMod val="50000"/>
                  </a:schemeClr>
                </a:solidFill>
              </a:rPr>
              <a:t>1.</a:t>
            </a:r>
          </a:p>
          <a:p>
            <a:pPr>
              <a:lnSpc>
                <a:spcPct val="90000"/>
              </a:lnSpc>
              <a:buFont typeface="Arial"/>
              <a:buChar char="•"/>
            </a:pPr>
            <a:endParaRPr lang="en-US" dirty="0">
              <a:solidFill>
                <a:schemeClr val="accent1">
                  <a:lumMod val="50000"/>
                </a:schemeClr>
              </a:solidFill>
            </a:endParaRPr>
          </a:p>
          <a:p>
            <a:pPr>
              <a:lnSpc>
                <a:spcPct val="90000"/>
              </a:lnSpc>
            </a:pPr>
            <a:r>
              <a:rPr lang="en-US" dirty="0">
                <a:solidFill>
                  <a:schemeClr val="accent1">
                    <a:lumMod val="50000"/>
                  </a:schemeClr>
                </a:solidFill>
              </a:rPr>
              <a:t>2.</a:t>
            </a:r>
          </a:p>
          <a:p>
            <a:pPr>
              <a:lnSpc>
                <a:spcPct val="90000"/>
              </a:lnSpc>
              <a:buFont typeface="Arial"/>
              <a:buChar char="•"/>
            </a:pPr>
            <a:endParaRPr lang="en-US" dirty="0"/>
          </a:p>
          <a:p>
            <a:pPr>
              <a:lnSpc>
                <a:spcPct val="90000"/>
              </a:lnSpc>
            </a:pPr>
            <a:r>
              <a:rPr lang="en-US" dirty="0"/>
              <a:t>3. </a:t>
            </a:r>
          </a:p>
        </p:txBody>
      </p:sp>
    </p:spTree>
    <p:extLst>
      <p:ext uri="{BB962C8B-B14F-4D97-AF65-F5344CB8AC3E}">
        <p14:creationId xmlns:p14="http://schemas.microsoft.com/office/powerpoint/2010/main" val="92157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9BF5B000-7844-4999-82AE-45ACCA5E3B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B4C80C-5778-4A51-A851-30344EE26FD1}"/>
              </a:ext>
            </a:extLst>
          </p:cNvPr>
          <p:cNvSpPr>
            <a:spLocks noGrp="1"/>
          </p:cNvSpPr>
          <p:nvPr>
            <p:ph type="title"/>
          </p:nvPr>
        </p:nvSpPr>
        <p:spPr>
          <a:xfrm>
            <a:off x="6890657" y="1061811"/>
            <a:ext cx="3225800" cy="1325563"/>
          </a:xfrm>
        </p:spPr>
        <p:txBody>
          <a:bodyPr>
            <a:normAutofit fontScale="90000"/>
          </a:bodyPr>
          <a:lstStyle/>
          <a:p>
            <a:pPr algn="ctr"/>
            <a:r>
              <a:rPr lang="en-US" dirty="0">
                <a:solidFill>
                  <a:schemeClr val="bg1"/>
                </a:solidFill>
              </a:rPr>
              <a:t> Wellness</a:t>
            </a:r>
            <a:br>
              <a:rPr lang="en-US" dirty="0">
                <a:solidFill>
                  <a:schemeClr val="bg1"/>
                </a:solidFill>
              </a:rPr>
            </a:br>
            <a:r>
              <a:rPr lang="en-US" dirty="0">
                <a:solidFill>
                  <a:schemeClr val="bg1"/>
                </a:solidFill>
              </a:rPr>
              <a:t>Wellbeing </a:t>
            </a:r>
          </a:p>
        </p:txBody>
      </p:sp>
      <p:sp>
        <p:nvSpPr>
          <p:cNvPr id="7" name="Rectangle 6">
            <a:extLst>
              <a:ext uri="{FF2B5EF4-FFF2-40B4-BE49-F238E27FC236}">
                <a16:creationId xmlns:a16="http://schemas.microsoft.com/office/drawing/2014/main" id="{48B7A5EC-F4FF-4DCB-9443-FBBCDB8283A4}"/>
              </a:ext>
            </a:extLst>
          </p:cNvPr>
          <p:cNvSpPr/>
          <p:nvPr/>
        </p:nvSpPr>
        <p:spPr>
          <a:xfrm>
            <a:off x="1171621" y="5623449"/>
            <a:ext cx="9413346" cy="923330"/>
          </a:xfrm>
          <a:prstGeom prst="rect">
            <a:avLst/>
          </a:prstGeom>
          <a:noFill/>
        </p:spPr>
        <p:txBody>
          <a:bodyPr wrap="none" lIns="91440" tIns="45720" rIns="91440" bIns="45720">
            <a:spAutoFit/>
          </a:bodyPr>
          <a:lstStyle/>
          <a:p>
            <a:pPr algn="ctr"/>
            <a:r>
              <a:rPr lang="en-US" sz="5400" b="0" cap="none" spc="0" dirty="0">
                <a:ln w="0"/>
                <a:solidFill>
                  <a:schemeClr val="bg2">
                    <a:lumMod val="75000"/>
                  </a:schemeClr>
                </a:solidFill>
                <a:effectLst>
                  <a:outerShdw blurRad="38100" dist="25400" dir="5400000" algn="ctr" rotWithShape="0">
                    <a:srgbClr val="6E747A">
                      <a:alpha val="43000"/>
                    </a:srgbClr>
                  </a:outerShdw>
                </a:effectLst>
              </a:rPr>
              <a:t>Wellbeing begins with Wellness. </a:t>
            </a:r>
          </a:p>
        </p:txBody>
      </p:sp>
    </p:spTree>
    <p:extLst>
      <p:ext uri="{BB962C8B-B14F-4D97-AF65-F5344CB8AC3E}">
        <p14:creationId xmlns:p14="http://schemas.microsoft.com/office/powerpoint/2010/main" val="421903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F18599-D01F-43E7-9ED6-8FF8EE780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175" b="25427"/>
          <a:stretch/>
        </p:blipFill>
        <p:spPr>
          <a:xfrm>
            <a:off x="20" y="10"/>
            <a:ext cx="12191980" cy="6857990"/>
          </a:xfrm>
          <a:prstGeom prst="rect">
            <a:avLst/>
          </a:prstGeom>
        </p:spPr>
      </p:pic>
      <p:sp>
        <p:nvSpPr>
          <p:cNvPr id="7" name="Title 1">
            <a:extLst>
              <a:ext uri="{FF2B5EF4-FFF2-40B4-BE49-F238E27FC236}">
                <a16:creationId xmlns:a16="http://schemas.microsoft.com/office/drawing/2014/main" id="{639825BB-D551-4419-8B2F-741CE330FAA1}"/>
              </a:ext>
            </a:extLst>
          </p:cNvPr>
          <p:cNvSpPr txBox="1">
            <a:spLocks/>
          </p:cNvSpPr>
          <p:nvPr/>
        </p:nvSpPr>
        <p:spPr>
          <a:xfrm>
            <a:off x="5930461" y="2"/>
            <a:ext cx="3310759" cy="6857998"/>
          </a:xfrm>
          <a:prstGeom prst="rect">
            <a:avLst/>
          </a:prstGeom>
          <a:solidFill>
            <a:schemeClr val="accent2">
              <a:lumMod val="75000"/>
              <a:alpha val="50000"/>
            </a:schemeClr>
          </a:solidFill>
          <a:effectLst>
            <a:glow rad="2286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spcAft>
                <a:spcPts val="600"/>
              </a:spcAft>
            </a:pPr>
            <a:r>
              <a:rPr lang="en-US" sz="3200" dirty="0">
                <a:solidFill>
                  <a:schemeClr val="tx1"/>
                </a:solidFill>
              </a:rPr>
              <a:t>Welcome!</a:t>
            </a:r>
          </a:p>
          <a:p>
            <a:pPr algn="ctr">
              <a:spcAft>
                <a:spcPts val="600"/>
              </a:spcAft>
            </a:pPr>
            <a:endParaRPr lang="en-US" sz="3200" dirty="0">
              <a:solidFill>
                <a:schemeClr val="tx1"/>
              </a:solidFill>
            </a:endParaRPr>
          </a:p>
          <a:p>
            <a:pPr algn="ctr">
              <a:spcAft>
                <a:spcPts val="600"/>
              </a:spcAft>
            </a:pPr>
            <a:r>
              <a:rPr lang="en-US" sz="3200" b="1" i="0" dirty="0">
                <a:solidFill>
                  <a:schemeClr val="tx1"/>
                </a:solidFill>
                <a:effectLst/>
                <a:latin typeface="Roboto"/>
              </a:rPr>
              <a:t>Vision to ACTION</a:t>
            </a:r>
          </a:p>
          <a:p>
            <a:pPr algn="ctr">
              <a:spcAft>
                <a:spcPts val="600"/>
              </a:spcAft>
            </a:pPr>
            <a:r>
              <a:rPr lang="en-US" sz="3200" b="1" i="0" dirty="0">
                <a:solidFill>
                  <a:schemeClr val="tx1"/>
                </a:solidFill>
                <a:effectLst/>
                <a:latin typeface="Roboto"/>
              </a:rPr>
              <a:t> </a:t>
            </a:r>
            <a:br>
              <a:rPr lang="en-US" sz="3200" b="1" i="0" dirty="0">
                <a:solidFill>
                  <a:schemeClr val="tx1"/>
                </a:solidFill>
                <a:effectLst/>
                <a:latin typeface="Roboto"/>
              </a:rPr>
            </a:br>
            <a:r>
              <a:rPr lang="en-US" sz="3200" b="1" i="0" dirty="0">
                <a:solidFill>
                  <a:schemeClr val="tx1"/>
                </a:solidFill>
                <a:effectLst/>
                <a:latin typeface="Roboto"/>
              </a:rPr>
              <a:t>Integrating a healthy life and career</a:t>
            </a:r>
            <a:endParaRPr lang="en-US" sz="3200" dirty="0">
              <a:solidFill>
                <a:schemeClr val="tx1"/>
              </a:solidFill>
            </a:endParaRPr>
          </a:p>
        </p:txBody>
      </p:sp>
      <p:sp>
        <p:nvSpPr>
          <p:cNvPr id="6" name="TextBox 5">
            <a:extLst>
              <a:ext uri="{FF2B5EF4-FFF2-40B4-BE49-F238E27FC236}">
                <a16:creationId xmlns:a16="http://schemas.microsoft.com/office/drawing/2014/main" id="{D8C9948A-B075-4432-8505-112D108A3B56}"/>
              </a:ext>
            </a:extLst>
          </p:cNvPr>
          <p:cNvSpPr txBox="1"/>
          <p:nvPr/>
        </p:nvSpPr>
        <p:spPr>
          <a:xfrm flipH="1">
            <a:off x="2709406" y="6082748"/>
            <a:ext cx="2607035" cy="369332"/>
          </a:xfrm>
          <a:prstGeom prst="rect">
            <a:avLst/>
          </a:prstGeom>
          <a:noFill/>
        </p:spPr>
        <p:txBody>
          <a:bodyPr wrap="square" rtlCol="0">
            <a:spAutoFit/>
          </a:bodyPr>
          <a:lstStyle/>
          <a:p>
            <a:r>
              <a:rPr lang="en-US" dirty="0">
                <a:solidFill>
                  <a:schemeClr val="bg1"/>
                </a:solidFill>
              </a:rPr>
              <a:t>Deposit Photo </a:t>
            </a:r>
          </a:p>
        </p:txBody>
      </p:sp>
    </p:spTree>
    <p:extLst>
      <p:ext uri="{BB962C8B-B14F-4D97-AF65-F5344CB8AC3E}">
        <p14:creationId xmlns:p14="http://schemas.microsoft.com/office/powerpoint/2010/main" val="4274641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2003-9F48-4BE4-BDB9-5B93F174CA34}"/>
              </a:ext>
            </a:extLst>
          </p:cNvPr>
          <p:cNvSpPr>
            <a:spLocks noGrp="1"/>
          </p:cNvSpPr>
          <p:nvPr>
            <p:ph type="title"/>
          </p:nvPr>
        </p:nvSpPr>
        <p:spPr/>
        <p:txBody>
          <a:bodyPr/>
          <a:lstStyle/>
          <a:p>
            <a:r>
              <a:rPr lang="en-US" dirty="0"/>
              <a:t>Holistic approach to Wellbeing</a:t>
            </a:r>
          </a:p>
        </p:txBody>
      </p:sp>
      <p:pic>
        <p:nvPicPr>
          <p:cNvPr id="2050" name="Picture 2">
            <a:extLst>
              <a:ext uri="{FF2B5EF4-FFF2-40B4-BE49-F238E27FC236}">
                <a16:creationId xmlns:a16="http://schemas.microsoft.com/office/drawing/2014/main" id="{A765CE7E-D094-479F-8B43-38F3EB2F57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1658" y="1690688"/>
            <a:ext cx="7353527" cy="500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41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1899F0-B420-4EE9-B903-7C7CB4356538}"/>
              </a:ext>
            </a:extLst>
          </p:cNvPr>
          <p:cNvSpPr>
            <a:spLocks noGrp="1"/>
          </p:cNvSpPr>
          <p:nvPr>
            <p:ph type="title"/>
          </p:nvPr>
        </p:nvSpPr>
        <p:spPr/>
        <p:txBody>
          <a:bodyPr/>
          <a:lstStyle/>
          <a:p>
            <a:r>
              <a:rPr lang="en-US" dirty="0"/>
              <a:t>Take you M.E.D.S! </a:t>
            </a:r>
          </a:p>
        </p:txBody>
      </p:sp>
      <p:pic>
        <p:nvPicPr>
          <p:cNvPr id="10" name="Picture Placeholder 10">
            <a:extLst>
              <a:ext uri="{FF2B5EF4-FFF2-40B4-BE49-F238E27FC236}">
                <a16:creationId xmlns:a16="http://schemas.microsoft.com/office/drawing/2014/main" id="{57E18286-43C3-4AEE-BAE3-8020CA6BF489}"/>
              </a:ext>
            </a:extLst>
          </p:cNvPr>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tretch/>
        </p:blipFill>
        <p:spPr>
          <a:xfrm>
            <a:off x="1457325" y="1825625"/>
            <a:ext cx="4351338"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a:extLst>
              <a:ext uri="{FF2B5EF4-FFF2-40B4-BE49-F238E27FC236}">
                <a16:creationId xmlns:a16="http://schemas.microsoft.com/office/drawing/2014/main" id="{435FF09D-0F26-4F9F-B1AC-C31AAED5085A}"/>
              </a:ext>
            </a:extLst>
          </p:cNvPr>
          <p:cNvSpPr>
            <a:spLocks noGrp="1"/>
          </p:cNvSpPr>
          <p:nvPr>
            <p:ph sz="half" idx="2"/>
          </p:nvPr>
        </p:nvSpPr>
        <p:spPr/>
        <p:txBody>
          <a:bodyPr>
            <a:normAutofit/>
          </a:bodyPr>
          <a:lstStyle/>
          <a:p>
            <a:pPr algn="ctr"/>
            <a:r>
              <a:rPr lang="en-US" sz="4000" dirty="0"/>
              <a:t>  Meditation</a:t>
            </a:r>
          </a:p>
          <a:p>
            <a:pPr algn="ctr"/>
            <a:r>
              <a:rPr lang="en-US" sz="4000" dirty="0"/>
              <a:t>Exercise</a:t>
            </a:r>
          </a:p>
          <a:p>
            <a:pPr algn="ctr"/>
            <a:r>
              <a:rPr lang="en-US" sz="4000" dirty="0"/>
              <a:t>Diet/Water</a:t>
            </a:r>
          </a:p>
          <a:p>
            <a:pPr algn="ctr"/>
            <a:r>
              <a:rPr lang="en-US" sz="4000" dirty="0"/>
              <a:t>Sleep</a:t>
            </a:r>
          </a:p>
        </p:txBody>
      </p:sp>
      <p:sp>
        <p:nvSpPr>
          <p:cNvPr id="6" name="TextBox 5">
            <a:extLst>
              <a:ext uri="{FF2B5EF4-FFF2-40B4-BE49-F238E27FC236}">
                <a16:creationId xmlns:a16="http://schemas.microsoft.com/office/drawing/2014/main" id="{5845EEA9-AA42-447F-BA3C-3521047B5270}"/>
              </a:ext>
            </a:extLst>
          </p:cNvPr>
          <p:cNvSpPr txBox="1"/>
          <p:nvPr/>
        </p:nvSpPr>
        <p:spPr>
          <a:xfrm flipH="1">
            <a:off x="7784989" y="5989302"/>
            <a:ext cx="2607035" cy="369332"/>
          </a:xfrm>
          <a:prstGeom prst="rect">
            <a:avLst/>
          </a:prstGeom>
          <a:noFill/>
        </p:spPr>
        <p:txBody>
          <a:bodyPr wrap="square" rtlCol="0">
            <a:spAutoFit/>
          </a:bodyPr>
          <a:lstStyle/>
          <a:p>
            <a:r>
              <a:rPr lang="en-US" dirty="0" err="1">
                <a:solidFill>
                  <a:schemeClr val="bg1"/>
                </a:solidFill>
              </a:rPr>
              <a:t>CATALYSTVetPC</a:t>
            </a:r>
            <a:endParaRPr lang="en-US" dirty="0">
              <a:solidFill>
                <a:schemeClr val="bg1"/>
              </a:solidFill>
            </a:endParaRPr>
          </a:p>
        </p:txBody>
      </p:sp>
    </p:spTree>
    <p:extLst>
      <p:ext uri="{BB962C8B-B14F-4D97-AF65-F5344CB8AC3E}">
        <p14:creationId xmlns:p14="http://schemas.microsoft.com/office/powerpoint/2010/main" val="38729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0FF4796F-0828-4105-B0D9-1406B6F9CCDF}"/>
              </a:ext>
            </a:extLst>
          </p:cNvPr>
          <p:cNvPicPr>
            <a:picLocks noChangeAspect="1"/>
          </p:cNvPicPr>
          <p:nvPr/>
        </p:nvPicPr>
        <p:blipFill rotWithShape="1">
          <a:blip r:embed="rId3">
            <a:duotone>
              <a:prstClr val="black"/>
              <a:schemeClr val="tx2">
                <a:tint val="45000"/>
                <a:satMod val="400000"/>
              </a:schemeClr>
            </a:duotone>
            <a:alphaModFix amt="12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dirty="0"/>
              <a:t>Survey Says! </a:t>
            </a:r>
          </a:p>
        </p:txBody>
      </p:sp>
      <p:sp>
        <p:nvSpPr>
          <p:cNvPr id="4" name="Rectangle 3">
            <a:extLst>
              <a:ext uri="{FF2B5EF4-FFF2-40B4-BE49-F238E27FC236}">
                <a16:creationId xmlns:a16="http://schemas.microsoft.com/office/drawing/2014/main" id="{5A02108F-D69D-4A36-852D-08BFA1A27DC6}"/>
              </a:ext>
            </a:extLst>
          </p:cNvPr>
          <p:cNvSpPr/>
          <p:nvPr/>
        </p:nvSpPr>
        <p:spPr>
          <a:xfrm>
            <a:off x="9217783" y="5942568"/>
            <a:ext cx="1601721" cy="369332"/>
          </a:xfrm>
          <a:prstGeom prst="rect">
            <a:avLst/>
          </a:prstGeom>
        </p:spPr>
        <p:txBody>
          <a:bodyPr wrap="none">
            <a:spAutoFit/>
          </a:bodyPr>
          <a:lstStyle/>
          <a:p>
            <a:r>
              <a:rPr lang="en-US" dirty="0">
                <a:solidFill>
                  <a:schemeClr val="bg1"/>
                </a:solidFill>
              </a:rPr>
              <a:t>Deposit Photo </a:t>
            </a:r>
          </a:p>
        </p:txBody>
      </p:sp>
      <p:pic>
        <p:nvPicPr>
          <p:cNvPr id="6" name="Picture 5">
            <a:extLst>
              <a:ext uri="{FF2B5EF4-FFF2-40B4-BE49-F238E27FC236}">
                <a16:creationId xmlns:a16="http://schemas.microsoft.com/office/drawing/2014/main" id="{9251DA1A-7744-41FC-87CA-2E335117EDE4}"/>
              </a:ext>
            </a:extLst>
          </p:cNvPr>
          <p:cNvPicPr>
            <a:picLocks noChangeAspect="1"/>
          </p:cNvPicPr>
          <p:nvPr/>
        </p:nvPicPr>
        <p:blipFill>
          <a:blip r:embed="rId4"/>
          <a:stretch>
            <a:fillRect/>
          </a:stretch>
        </p:blipFill>
        <p:spPr>
          <a:xfrm>
            <a:off x="2081218" y="1549740"/>
            <a:ext cx="8029563" cy="3758519"/>
          </a:xfrm>
          <a:prstGeom prst="rect">
            <a:avLst/>
          </a:prstGeom>
        </p:spPr>
      </p:pic>
      <p:sp>
        <p:nvSpPr>
          <p:cNvPr id="3" name="Content Placeholder 2"/>
          <p:cNvSpPr>
            <a:spLocks noGrp="1"/>
          </p:cNvSpPr>
          <p:nvPr>
            <p:ph idx="1"/>
          </p:nvPr>
        </p:nvSpPr>
        <p:spPr>
          <a:xfrm>
            <a:off x="1280731" y="2721309"/>
            <a:ext cx="9630536" cy="1936070"/>
          </a:xfrm>
          <a:solidFill>
            <a:schemeClr val="accent1">
              <a:lumMod val="75000"/>
            </a:schemeClr>
          </a:solidFill>
        </p:spPr>
        <p:txBody>
          <a:bodyPr>
            <a:normAutofit/>
          </a:bodyPr>
          <a:lstStyle/>
          <a:p>
            <a:pPr marL="0" indent="0">
              <a:buNone/>
            </a:pPr>
            <a:endParaRPr lang="en-US" dirty="0"/>
          </a:p>
          <a:p>
            <a:pPr marL="0" indent="0">
              <a:buNone/>
            </a:pPr>
            <a:r>
              <a:rPr lang="en-US" dirty="0"/>
              <a:t>None of the above, I am not very good at self care even though I know it can make all the difference. I tend to put everything else first.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200" dirty="0"/>
          </a:p>
        </p:txBody>
      </p:sp>
    </p:spTree>
    <p:extLst>
      <p:ext uri="{BB962C8B-B14F-4D97-AF65-F5344CB8AC3E}">
        <p14:creationId xmlns:p14="http://schemas.microsoft.com/office/powerpoint/2010/main" val="286920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262" b="31262"/>
          <a:stretch>
            <a:fillRect/>
          </a:stretch>
        </p:blipFill>
        <p:spPr/>
      </p:pic>
      <p:sp>
        <p:nvSpPr>
          <p:cNvPr id="3" name="Rectangle 2"/>
          <p:cNvSpPr/>
          <p:nvPr/>
        </p:nvSpPr>
        <p:spPr bwMode="auto">
          <a:xfrm>
            <a:off x="1488021" y="0"/>
            <a:ext cx="5429250" cy="6881859"/>
          </a:xfrm>
          <a:prstGeom prst="rect">
            <a:avLst/>
          </a:prstGeom>
          <a:solidFill>
            <a:schemeClr val="bg2">
              <a:lumMod val="40000"/>
              <a:lumOff val="60000"/>
              <a:alpha val="8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a:p>
            <a:pPr algn="ctr"/>
            <a:endParaRPr lang="en-US" dirty="0"/>
          </a:p>
          <a:p>
            <a:pPr algn="ctr"/>
            <a:endParaRPr lang="en-US" dirty="0"/>
          </a:p>
          <a:p>
            <a:pPr algn="ctr"/>
            <a:endParaRPr lang="en-US" dirty="0"/>
          </a:p>
          <a:p>
            <a:pPr algn="ctr"/>
            <a:r>
              <a:rPr lang="en-US" sz="2800" b="0" i="0" dirty="0">
                <a:effectLst/>
                <a:latin typeface="Lato"/>
              </a:rPr>
              <a:t>We have been told a lie that we can balance our time and energy between career and life. How is that working for you, compartmentalizing family, hobbies, career advancement, relationships and veterinary medicine?</a:t>
            </a:r>
            <a:r>
              <a:rPr lang="en-US" sz="2800" dirty="0"/>
              <a:t> </a:t>
            </a:r>
          </a:p>
        </p:txBody>
      </p:sp>
      <p:sp>
        <p:nvSpPr>
          <p:cNvPr id="18" name="Freeform 6"/>
          <p:cNvSpPr>
            <a:spLocks noEditPoints="1"/>
          </p:cNvSpPr>
          <p:nvPr/>
        </p:nvSpPr>
        <p:spPr bwMode="auto">
          <a:xfrm flipH="1">
            <a:off x="3782495" y="255486"/>
            <a:ext cx="840303" cy="671513"/>
          </a:xfrm>
          <a:custGeom>
            <a:avLst/>
            <a:gdLst>
              <a:gd name="T0" fmla="*/ 2794 w 3391"/>
              <a:gd name="T1" fmla="*/ 37 h 2958"/>
              <a:gd name="T2" fmla="*/ 3056 w 3391"/>
              <a:gd name="T3" fmla="*/ 174 h 2958"/>
              <a:gd name="T4" fmla="*/ 3240 w 3391"/>
              <a:gd name="T5" fmla="*/ 396 h 2958"/>
              <a:gd name="T6" fmla="*/ 3350 w 3391"/>
              <a:gd name="T7" fmla="*/ 683 h 2958"/>
              <a:gd name="T8" fmla="*/ 3391 w 3391"/>
              <a:gd name="T9" fmla="*/ 1014 h 2958"/>
              <a:gd name="T10" fmla="*/ 3364 w 3391"/>
              <a:gd name="T11" fmla="*/ 1370 h 2958"/>
              <a:gd name="T12" fmla="*/ 3274 w 3391"/>
              <a:gd name="T13" fmla="*/ 1732 h 2958"/>
              <a:gd name="T14" fmla="*/ 3127 w 3391"/>
              <a:gd name="T15" fmla="*/ 2081 h 2958"/>
              <a:gd name="T16" fmla="*/ 2924 w 3391"/>
              <a:gd name="T17" fmla="*/ 2397 h 2958"/>
              <a:gd name="T18" fmla="*/ 2669 w 3391"/>
              <a:gd name="T19" fmla="*/ 2659 h 2958"/>
              <a:gd name="T20" fmla="*/ 2368 w 3391"/>
              <a:gd name="T21" fmla="*/ 2849 h 2958"/>
              <a:gd name="T22" fmla="*/ 2023 w 3391"/>
              <a:gd name="T23" fmla="*/ 2949 h 2958"/>
              <a:gd name="T24" fmla="*/ 1995 w 3391"/>
              <a:gd name="T25" fmla="*/ 2635 h 2958"/>
              <a:gd name="T26" fmla="*/ 2268 w 3391"/>
              <a:gd name="T27" fmla="*/ 2548 h 2958"/>
              <a:gd name="T28" fmla="*/ 2496 w 3391"/>
              <a:gd name="T29" fmla="*/ 2387 h 2958"/>
              <a:gd name="T30" fmla="*/ 2671 w 3391"/>
              <a:gd name="T31" fmla="*/ 2178 h 2958"/>
              <a:gd name="T32" fmla="*/ 2787 w 3391"/>
              <a:gd name="T33" fmla="*/ 1948 h 2958"/>
              <a:gd name="T34" fmla="*/ 2836 w 3391"/>
              <a:gd name="T35" fmla="*/ 1723 h 2958"/>
              <a:gd name="T36" fmla="*/ 2813 w 3391"/>
              <a:gd name="T37" fmla="*/ 1530 h 2958"/>
              <a:gd name="T38" fmla="*/ 2711 w 3391"/>
              <a:gd name="T39" fmla="*/ 1396 h 2958"/>
              <a:gd name="T40" fmla="*/ 2525 w 3391"/>
              <a:gd name="T41" fmla="*/ 1345 h 2958"/>
              <a:gd name="T42" fmla="*/ 2231 w 3391"/>
              <a:gd name="T43" fmla="*/ 1273 h 2958"/>
              <a:gd name="T44" fmla="*/ 2006 w 3391"/>
              <a:gd name="T45" fmla="*/ 1079 h 2958"/>
              <a:gd name="T46" fmla="*/ 1886 w 3391"/>
              <a:gd name="T47" fmla="*/ 801 h 2958"/>
              <a:gd name="T48" fmla="*/ 1900 w 3391"/>
              <a:gd name="T49" fmla="*/ 484 h 2958"/>
              <a:gd name="T50" fmla="*/ 2044 w 3391"/>
              <a:gd name="T51" fmla="*/ 219 h 2958"/>
              <a:gd name="T52" fmla="*/ 2284 w 3391"/>
              <a:gd name="T53" fmla="*/ 48 h 2958"/>
              <a:gd name="T54" fmla="*/ 651 w 3391"/>
              <a:gd name="T55" fmla="*/ 0 h 2958"/>
              <a:gd name="T56" fmla="*/ 978 w 3391"/>
              <a:gd name="T57" fmla="*/ 57 h 2958"/>
              <a:gd name="T58" fmla="*/ 1225 w 3391"/>
              <a:gd name="T59" fmla="*/ 213 h 2958"/>
              <a:gd name="T60" fmla="*/ 1395 w 3391"/>
              <a:gd name="T61" fmla="*/ 449 h 2958"/>
              <a:gd name="T62" fmla="*/ 1491 w 3391"/>
              <a:gd name="T63" fmla="*/ 746 h 2958"/>
              <a:gd name="T64" fmla="*/ 1516 w 3391"/>
              <a:gd name="T65" fmla="*/ 1083 h 2958"/>
              <a:gd name="T66" fmla="*/ 1477 w 3391"/>
              <a:gd name="T67" fmla="*/ 1442 h 2958"/>
              <a:gd name="T68" fmla="*/ 1375 w 3391"/>
              <a:gd name="T69" fmla="*/ 1804 h 2958"/>
              <a:gd name="T70" fmla="*/ 1216 w 3391"/>
              <a:gd name="T71" fmla="*/ 2147 h 2958"/>
              <a:gd name="T72" fmla="*/ 1003 w 3391"/>
              <a:gd name="T73" fmla="*/ 2454 h 2958"/>
              <a:gd name="T74" fmla="*/ 739 w 3391"/>
              <a:gd name="T75" fmla="*/ 2703 h 2958"/>
              <a:gd name="T76" fmla="*/ 428 w 3391"/>
              <a:gd name="T77" fmla="*/ 2877 h 2958"/>
              <a:gd name="T78" fmla="*/ 75 w 3391"/>
              <a:gd name="T79" fmla="*/ 2955 h 2958"/>
              <a:gd name="T80" fmla="*/ 179 w 3391"/>
              <a:gd name="T81" fmla="*/ 2625 h 2958"/>
              <a:gd name="T82" fmla="*/ 444 w 3391"/>
              <a:gd name="T83" fmla="*/ 2520 h 2958"/>
              <a:gd name="T84" fmla="*/ 662 w 3391"/>
              <a:gd name="T85" fmla="*/ 2347 h 2958"/>
              <a:gd name="T86" fmla="*/ 825 w 3391"/>
              <a:gd name="T87" fmla="*/ 2133 h 2958"/>
              <a:gd name="T88" fmla="*/ 928 w 3391"/>
              <a:gd name="T89" fmla="*/ 1902 h 2958"/>
              <a:gd name="T90" fmla="*/ 964 w 3391"/>
              <a:gd name="T91" fmla="*/ 1682 h 2958"/>
              <a:gd name="T92" fmla="*/ 926 w 3391"/>
              <a:gd name="T93" fmla="*/ 1498 h 2958"/>
              <a:gd name="T94" fmla="*/ 807 w 3391"/>
              <a:gd name="T95" fmla="*/ 1378 h 2958"/>
              <a:gd name="T96" fmla="*/ 588 w 3391"/>
              <a:gd name="T97" fmla="*/ 1342 h 2958"/>
              <a:gd name="T98" fmla="*/ 305 w 3391"/>
              <a:gd name="T99" fmla="*/ 1243 h 2958"/>
              <a:gd name="T100" fmla="*/ 99 w 3391"/>
              <a:gd name="T101" fmla="*/ 1029 h 2958"/>
              <a:gd name="T102" fmla="*/ 3 w 3391"/>
              <a:gd name="T103" fmla="*/ 737 h 2958"/>
              <a:gd name="T104" fmla="*/ 26 w 3391"/>
              <a:gd name="T105" fmla="*/ 484 h 2958"/>
              <a:gd name="T106" fmla="*/ 170 w 3391"/>
              <a:gd name="T107" fmla="*/ 219 h 2958"/>
              <a:gd name="T108" fmla="*/ 411 w 3391"/>
              <a:gd name="T109" fmla="*/ 48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91" h="2958">
                <a:moveTo>
                  <a:pt x="2525" y="0"/>
                </a:moveTo>
                <a:lnTo>
                  <a:pt x="2597" y="2"/>
                </a:lnTo>
                <a:lnTo>
                  <a:pt x="2666" y="10"/>
                </a:lnTo>
                <a:lnTo>
                  <a:pt x="2731" y="21"/>
                </a:lnTo>
                <a:lnTo>
                  <a:pt x="2794" y="37"/>
                </a:lnTo>
                <a:lnTo>
                  <a:pt x="2853" y="57"/>
                </a:lnTo>
                <a:lnTo>
                  <a:pt x="2908" y="81"/>
                </a:lnTo>
                <a:lnTo>
                  <a:pt x="2961" y="108"/>
                </a:lnTo>
                <a:lnTo>
                  <a:pt x="3010" y="140"/>
                </a:lnTo>
                <a:lnTo>
                  <a:pt x="3056" y="174"/>
                </a:lnTo>
                <a:lnTo>
                  <a:pt x="3099" y="213"/>
                </a:lnTo>
                <a:lnTo>
                  <a:pt x="3139" y="254"/>
                </a:lnTo>
                <a:lnTo>
                  <a:pt x="3176" y="299"/>
                </a:lnTo>
                <a:lnTo>
                  <a:pt x="3209" y="346"/>
                </a:lnTo>
                <a:lnTo>
                  <a:pt x="3240" y="396"/>
                </a:lnTo>
                <a:lnTo>
                  <a:pt x="3268" y="449"/>
                </a:lnTo>
                <a:lnTo>
                  <a:pt x="3294" y="505"/>
                </a:lnTo>
                <a:lnTo>
                  <a:pt x="3315" y="561"/>
                </a:lnTo>
                <a:lnTo>
                  <a:pt x="3334" y="622"/>
                </a:lnTo>
                <a:lnTo>
                  <a:pt x="3350" y="683"/>
                </a:lnTo>
                <a:lnTo>
                  <a:pt x="3364" y="746"/>
                </a:lnTo>
                <a:lnTo>
                  <a:pt x="3375" y="811"/>
                </a:lnTo>
                <a:lnTo>
                  <a:pt x="3382" y="877"/>
                </a:lnTo>
                <a:lnTo>
                  <a:pt x="3388" y="945"/>
                </a:lnTo>
                <a:lnTo>
                  <a:pt x="3391" y="1014"/>
                </a:lnTo>
                <a:lnTo>
                  <a:pt x="3391" y="1083"/>
                </a:lnTo>
                <a:lnTo>
                  <a:pt x="3388" y="1155"/>
                </a:lnTo>
                <a:lnTo>
                  <a:pt x="3382" y="1226"/>
                </a:lnTo>
                <a:lnTo>
                  <a:pt x="3374" y="1298"/>
                </a:lnTo>
                <a:lnTo>
                  <a:pt x="3364" y="1370"/>
                </a:lnTo>
                <a:lnTo>
                  <a:pt x="3350" y="1442"/>
                </a:lnTo>
                <a:lnTo>
                  <a:pt x="3335" y="1516"/>
                </a:lnTo>
                <a:lnTo>
                  <a:pt x="3317" y="1588"/>
                </a:lnTo>
                <a:lnTo>
                  <a:pt x="3297" y="1661"/>
                </a:lnTo>
                <a:lnTo>
                  <a:pt x="3274" y="1732"/>
                </a:lnTo>
                <a:lnTo>
                  <a:pt x="3249" y="1804"/>
                </a:lnTo>
                <a:lnTo>
                  <a:pt x="3223" y="1875"/>
                </a:lnTo>
                <a:lnTo>
                  <a:pt x="3193" y="1945"/>
                </a:lnTo>
                <a:lnTo>
                  <a:pt x="3161" y="2014"/>
                </a:lnTo>
                <a:lnTo>
                  <a:pt x="3127" y="2081"/>
                </a:lnTo>
                <a:lnTo>
                  <a:pt x="3090" y="2147"/>
                </a:lnTo>
                <a:lnTo>
                  <a:pt x="3051" y="2213"/>
                </a:lnTo>
                <a:lnTo>
                  <a:pt x="3011" y="2276"/>
                </a:lnTo>
                <a:lnTo>
                  <a:pt x="2968" y="2337"/>
                </a:lnTo>
                <a:lnTo>
                  <a:pt x="2924" y="2397"/>
                </a:lnTo>
                <a:lnTo>
                  <a:pt x="2876" y="2454"/>
                </a:lnTo>
                <a:lnTo>
                  <a:pt x="2828" y="2509"/>
                </a:lnTo>
                <a:lnTo>
                  <a:pt x="2776" y="2562"/>
                </a:lnTo>
                <a:lnTo>
                  <a:pt x="2724" y="2612"/>
                </a:lnTo>
                <a:lnTo>
                  <a:pt x="2669" y="2659"/>
                </a:lnTo>
                <a:lnTo>
                  <a:pt x="2612" y="2703"/>
                </a:lnTo>
                <a:lnTo>
                  <a:pt x="2555" y="2745"/>
                </a:lnTo>
                <a:lnTo>
                  <a:pt x="2494" y="2783"/>
                </a:lnTo>
                <a:lnTo>
                  <a:pt x="2432" y="2818"/>
                </a:lnTo>
                <a:lnTo>
                  <a:pt x="2368" y="2849"/>
                </a:lnTo>
                <a:lnTo>
                  <a:pt x="2302" y="2877"/>
                </a:lnTo>
                <a:lnTo>
                  <a:pt x="2235" y="2901"/>
                </a:lnTo>
                <a:lnTo>
                  <a:pt x="2166" y="2921"/>
                </a:lnTo>
                <a:lnTo>
                  <a:pt x="2096" y="2937"/>
                </a:lnTo>
                <a:lnTo>
                  <a:pt x="2023" y="2949"/>
                </a:lnTo>
                <a:lnTo>
                  <a:pt x="1949" y="2955"/>
                </a:lnTo>
                <a:lnTo>
                  <a:pt x="1874" y="2958"/>
                </a:lnTo>
                <a:lnTo>
                  <a:pt x="1874" y="2644"/>
                </a:lnTo>
                <a:lnTo>
                  <a:pt x="1935" y="2641"/>
                </a:lnTo>
                <a:lnTo>
                  <a:pt x="1995" y="2635"/>
                </a:lnTo>
                <a:lnTo>
                  <a:pt x="2053" y="2625"/>
                </a:lnTo>
                <a:lnTo>
                  <a:pt x="2109" y="2611"/>
                </a:lnTo>
                <a:lnTo>
                  <a:pt x="2164" y="2593"/>
                </a:lnTo>
                <a:lnTo>
                  <a:pt x="2217" y="2572"/>
                </a:lnTo>
                <a:lnTo>
                  <a:pt x="2268" y="2548"/>
                </a:lnTo>
                <a:lnTo>
                  <a:pt x="2317" y="2520"/>
                </a:lnTo>
                <a:lnTo>
                  <a:pt x="2365" y="2490"/>
                </a:lnTo>
                <a:lnTo>
                  <a:pt x="2411" y="2458"/>
                </a:lnTo>
                <a:lnTo>
                  <a:pt x="2455" y="2423"/>
                </a:lnTo>
                <a:lnTo>
                  <a:pt x="2496" y="2387"/>
                </a:lnTo>
                <a:lnTo>
                  <a:pt x="2535" y="2347"/>
                </a:lnTo>
                <a:lnTo>
                  <a:pt x="2572" y="2307"/>
                </a:lnTo>
                <a:lnTo>
                  <a:pt x="2607" y="2266"/>
                </a:lnTo>
                <a:lnTo>
                  <a:pt x="2640" y="2222"/>
                </a:lnTo>
                <a:lnTo>
                  <a:pt x="2671" y="2178"/>
                </a:lnTo>
                <a:lnTo>
                  <a:pt x="2699" y="2133"/>
                </a:lnTo>
                <a:lnTo>
                  <a:pt x="2725" y="2086"/>
                </a:lnTo>
                <a:lnTo>
                  <a:pt x="2747" y="2041"/>
                </a:lnTo>
                <a:lnTo>
                  <a:pt x="2768" y="1994"/>
                </a:lnTo>
                <a:lnTo>
                  <a:pt x="2787" y="1948"/>
                </a:lnTo>
                <a:lnTo>
                  <a:pt x="2802" y="1902"/>
                </a:lnTo>
                <a:lnTo>
                  <a:pt x="2814" y="1856"/>
                </a:lnTo>
                <a:lnTo>
                  <a:pt x="2825" y="1811"/>
                </a:lnTo>
                <a:lnTo>
                  <a:pt x="2832" y="1767"/>
                </a:lnTo>
                <a:lnTo>
                  <a:pt x="2836" y="1723"/>
                </a:lnTo>
                <a:lnTo>
                  <a:pt x="2837" y="1682"/>
                </a:lnTo>
                <a:lnTo>
                  <a:pt x="2836" y="1641"/>
                </a:lnTo>
                <a:lnTo>
                  <a:pt x="2832" y="1602"/>
                </a:lnTo>
                <a:lnTo>
                  <a:pt x="2824" y="1566"/>
                </a:lnTo>
                <a:lnTo>
                  <a:pt x="2813" y="1530"/>
                </a:lnTo>
                <a:lnTo>
                  <a:pt x="2800" y="1498"/>
                </a:lnTo>
                <a:lnTo>
                  <a:pt x="2782" y="1468"/>
                </a:lnTo>
                <a:lnTo>
                  <a:pt x="2762" y="1440"/>
                </a:lnTo>
                <a:lnTo>
                  <a:pt x="2738" y="1417"/>
                </a:lnTo>
                <a:lnTo>
                  <a:pt x="2711" y="1396"/>
                </a:lnTo>
                <a:lnTo>
                  <a:pt x="2681" y="1378"/>
                </a:lnTo>
                <a:lnTo>
                  <a:pt x="2647" y="1364"/>
                </a:lnTo>
                <a:lnTo>
                  <a:pt x="2610" y="1353"/>
                </a:lnTo>
                <a:lnTo>
                  <a:pt x="2569" y="1347"/>
                </a:lnTo>
                <a:lnTo>
                  <a:pt x="2525" y="1345"/>
                </a:lnTo>
                <a:lnTo>
                  <a:pt x="2462" y="1342"/>
                </a:lnTo>
                <a:lnTo>
                  <a:pt x="2401" y="1333"/>
                </a:lnTo>
                <a:lnTo>
                  <a:pt x="2341" y="1318"/>
                </a:lnTo>
                <a:lnTo>
                  <a:pt x="2284" y="1298"/>
                </a:lnTo>
                <a:lnTo>
                  <a:pt x="2231" y="1273"/>
                </a:lnTo>
                <a:lnTo>
                  <a:pt x="2179" y="1243"/>
                </a:lnTo>
                <a:lnTo>
                  <a:pt x="2131" y="1207"/>
                </a:lnTo>
                <a:lnTo>
                  <a:pt x="2086" y="1169"/>
                </a:lnTo>
                <a:lnTo>
                  <a:pt x="2044" y="1126"/>
                </a:lnTo>
                <a:lnTo>
                  <a:pt x="2006" y="1079"/>
                </a:lnTo>
                <a:lnTo>
                  <a:pt x="1973" y="1029"/>
                </a:lnTo>
                <a:lnTo>
                  <a:pt x="1944" y="976"/>
                </a:lnTo>
                <a:lnTo>
                  <a:pt x="1920" y="920"/>
                </a:lnTo>
                <a:lnTo>
                  <a:pt x="1900" y="862"/>
                </a:lnTo>
                <a:lnTo>
                  <a:pt x="1886" y="801"/>
                </a:lnTo>
                <a:lnTo>
                  <a:pt x="1877" y="737"/>
                </a:lnTo>
                <a:lnTo>
                  <a:pt x="1874" y="672"/>
                </a:lnTo>
                <a:lnTo>
                  <a:pt x="1877" y="608"/>
                </a:lnTo>
                <a:lnTo>
                  <a:pt x="1886" y="545"/>
                </a:lnTo>
                <a:lnTo>
                  <a:pt x="1900" y="484"/>
                </a:lnTo>
                <a:lnTo>
                  <a:pt x="1920" y="425"/>
                </a:lnTo>
                <a:lnTo>
                  <a:pt x="1944" y="369"/>
                </a:lnTo>
                <a:lnTo>
                  <a:pt x="1973" y="316"/>
                </a:lnTo>
                <a:lnTo>
                  <a:pt x="2006" y="265"/>
                </a:lnTo>
                <a:lnTo>
                  <a:pt x="2044" y="219"/>
                </a:lnTo>
                <a:lnTo>
                  <a:pt x="2086" y="176"/>
                </a:lnTo>
                <a:lnTo>
                  <a:pt x="2131" y="137"/>
                </a:lnTo>
                <a:lnTo>
                  <a:pt x="2179" y="103"/>
                </a:lnTo>
                <a:lnTo>
                  <a:pt x="2231" y="73"/>
                </a:lnTo>
                <a:lnTo>
                  <a:pt x="2284" y="48"/>
                </a:lnTo>
                <a:lnTo>
                  <a:pt x="2341" y="27"/>
                </a:lnTo>
                <a:lnTo>
                  <a:pt x="2401" y="13"/>
                </a:lnTo>
                <a:lnTo>
                  <a:pt x="2462" y="3"/>
                </a:lnTo>
                <a:lnTo>
                  <a:pt x="2525" y="0"/>
                </a:lnTo>
                <a:close/>
                <a:moveTo>
                  <a:pt x="651" y="0"/>
                </a:moveTo>
                <a:lnTo>
                  <a:pt x="723" y="2"/>
                </a:lnTo>
                <a:lnTo>
                  <a:pt x="792" y="10"/>
                </a:lnTo>
                <a:lnTo>
                  <a:pt x="858" y="21"/>
                </a:lnTo>
                <a:lnTo>
                  <a:pt x="920" y="37"/>
                </a:lnTo>
                <a:lnTo>
                  <a:pt x="978" y="57"/>
                </a:lnTo>
                <a:lnTo>
                  <a:pt x="1034" y="81"/>
                </a:lnTo>
                <a:lnTo>
                  <a:pt x="1087" y="108"/>
                </a:lnTo>
                <a:lnTo>
                  <a:pt x="1136" y="140"/>
                </a:lnTo>
                <a:lnTo>
                  <a:pt x="1182" y="174"/>
                </a:lnTo>
                <a:lnTo>
                  <a:pt x="1225" y="213"/>
                </a:lnTo>
                <a:lnTo>
                  <a:pt x="1265" y="254"/>
                </a:lnTo>
                <a:lnTo>
                  <a:pt x="1302" y="299"/>
                </a:lnTo>
                <a:lnTo>
                  <a:pt x="1336" y="346"/>
                </a:lnTo>
                <a:lnTo>
                  <a:pt x="1367" y="396"/>
                </a:lnTo>
                <a:lnTo>
                  <a:pt x="1395" y="449"/>
                </a:lnTo>
                <a:lnTo>
                  <a:pt x="1420" y="505"/>
                </a:lnTo>
                <a:lnTo>
                  <a:pt x="1441" y="561"/>
                </a:lnTo>
                <a:lnTo>
                  <a:pt x="1461" y="622"/>
                </a:lnTo>
                <a:lnTo>
                  <a:pt x="1477" y="683"/>
                </a:lnTo>
                <a:lnTo>
                  <a:pt x="1491" y="746"/>
                </a:lnTo>
                <a:lnTo>
                  <a:pt x="1501" y="811"/>
                </a:lnTo>
                <a:lnTo>
                  <a:pt x="1509" y="877"/>
                </a:lnTo>
                <a:lnTo>
                  <a:pt x="1514" y="945"/>
                </a:lnTo>
                <a:lnTo>
                  <a:pt x="1516" y="1014"/>
                </a:lnTo>
                <a:lnTo>
                  <a:pt x="1516" y="1083"/>
                </a:lnTo>
                <a:lnTo>
                  <a:pt x="1513" y="1155"/>
                </a:lnTo>
                <a:lnTo>
                  <a:pt x="1508" y="1226"/>
                </a:lnTo>
                <a:lnTo>
                  <a:pt x="1501" y="1298"/>
                </a:lnTo>
                <a:lnTo>
                  <a:pt x="1490" y="1370"/>
                </a:lnTo>
                <a:lnTo>
                  <a:pt x="1477" y="1442"/>
                </a:lnTo>
                <a:lnTo>
                  <a:pt x="1462" y="1516"/>
                </a:lnTo>
                <a:lnTo>
                  <a:pt x="1443" y="1588"/>
                </a:lnTo>
                <a:lnTo>
                  <a:pt x="1424" y="1661"/>
                </a:lnTo>
                <a:lnTo>
                  <a:pt x="1401" y="1732"/>
                </a:lnTo>
                <a:lnTo>
                  <a:pt x="1375" y="1804"/>
                </a:lnTo>
                <a:lnTo>
                  <a:pt x="1348" y="1875"/>
                </a:lnTo>
                <a:lnTo>
                  <a:pt x="1319" y="1945"/>
                </a:lnTo>
                <a:lnTo>
                  <a:pt x="1287" y="2014"/>
                </a:lnTo>
                <a:lnTo>
                  <a:pt x="1253" y="2081"/>
                </a:lnTo>
                <a:lnTo>
                  <a:pt x="1216" y="2147"/>
                </a:lnTo>
                <a:lnTo>
                  <a:pt x="1177" y="2213"/>
                </a:lnTo>
                <a:lnTo>
                  <a:pt x="1137" y="2276"/>
                </a:lnTo>
                <a:lnTo>
                  <a:pt x="1094" y="2337"/>
                </a:lnTo>
                <a:lnTo>
                  <a:pt x="1049" y="2397"/>
                </a:lnTo>
                <a:lnTo>
                  <a:pt x="1003" y="2454"/>
                </a:lnTo>
                <a:lnTo>
                  <a:pt x="954" y="2509"/>
                </a:lnTo>
                <a:lnTo>
                  <a:pt x="903" y="2562"/>
                </a:lnTo>
                <a:lnTo>
                  <a:pt x="851" y="2612"/>
                </a:lnTo>
                <a:lnTo>
                  <a:pt x="795" y="2659"/>
                </a:lnTo>
                <a:lnTo>
                  <a:pt x="739" y="2703"/>
                </a:lnTo>
                <a:lnTo>
                  <a:pt x="680" y="2745"/>
                </a:lnTo>
                <a:lnTo>
                  <a:pt x="620" y="2783"/>
                </a:lnTo>
                <a:lnTo>
                  <a:pt x="558" y="2818"/>
                </a:lnTo>
                <a:lnTo>
                  <a:pt x="494" y="2849"/>
                </a:lnTo>
                <a:lnTo>
                  <a:pt x="428" y="2877"/>
                </a:lnTo>
                <a:lnTo>
                  <a:pt x="361" y="2901"/>
                </a:lnTo>
                <a:lnTo>
                  <a:pt x="292" y="2921"/>
                </a:lnTo>
                <a:lnTo>
                  <a:pt x="222" y="2937"/>
                </a:lnTo>
                <a:lnTo>
                  <a:pt x="149" y="2949"/>
                </a:lnTo>
                <a:lnTo>
                  <a:pt x="75" y="2955"/>
                </a:lnTo>
                <a:lnTo>
                  <a:pt x="0" y="2958"/>
                </a:lnTo>
                <a:lnTo>
                  <a:pt x="0" y="2644"/>
                </a:lnTo>
                <a:lnTo>
                  <a:pt x="61" y="2641"/>
                </a:lnTo>
                <a:lnTo>
                  <a:pt x="121" y="2635"/>
                </a:lnTo>
                <a:lnTo>
                  <a:pt x="179" y="2625"/>
                </a:lnTo>
                <a:lnTo>
                  <a:pt x="235" y="2611"/>
                </a:lnTo>
                <a:lnTo>
                  <a:pt x="291" y="2593"/>
                </a:lnTo>
                <a:lnTo>
                  <a:pt x="343" y="2572"/>
                </a:lnTo>
                <a:lnTo>
                  <a:pt x="395" y="2548"/>
                </a:lnTo>
                <a:lnTo>
                  <a:pt x="444" y="2520"/>
                </a:lnTo>
                <a:lnTo>
                  <a:pt x="492" y="2490"/>
                </a:lnTo>
                <a:lnTo>
                  <a:pt x="537" y="2458"/>
                </a:lnTo>
                <a:lnTo>
                  <a:pt x="580" y="2423"/>
                </a:lnTo>
                <a:lnTo>
                  <a:pt x="622" y="2387"/>
                </a:lnTo>
                <a:lnTo>
                  <a:pt x="662" y="2347"/>
                </a:lnTo>
                <a:lnTo>
                  <a:pt x="699" y="2307"/>
                </a:lnTo>
                <a:lnTo>
                  <a:pt x="734" y="2266"/>
                </a:lnTo>
                <a:lnTo>
                  <a:pt x="766" y="2222"/>
                </a:lnTo>
                <a:lnTo>
                  <a:pt x="797" y="2178"/>
                </a:lnTo>
                <a:lnTo>
                  <a:pt x="825" y="2133"/>
                </a:lnTo>
                <a:lnTo>
                  <a:pt x="851" y="2086"/>
                </a:lnTo>
                <a:lnTo>
                  <a:pt x="874" y="2041"/>
                </a:lnTo>
                <a:lnTo>
                  <a:pt x="895" y="1994"/>
                </a:lnTo>
                <a:lnTo>
                  <a:pt x="912" y="1948"/>
                </a:lnTo>
                <a:lnTo>
                  <a:pt x="928" y="1902"/>
                </a:lnTo>
                <a:lnTo>
                  <a:pt x="940" y="1856"/>
                </a:lnTo>
                <a:lnTo>
                  <a:pt x="950" y="1811"/>
                </a:lnTo>
                <a:lnTo>
                  <a:pt x="958" y="1767"/>
                </a:lnTo>
                <a:lnTo>
                  <a:pt x="962" y="1723"/>
                </a:lnTo>
                <a:lnTo>
                  <a:pt x="964" y="1682"/>
                </a:lnTo>
                <a:lnTo>
                  <a:pt x="962" y="1641"/>
                </a:lnTo>
                <a:lnTo>
                  <a:pt x="958" y="1602"/>
                </a:lnTo>
                <a:lnTo>
                  <a:pt x="950" y="1566"/>
                </a:lnTo>
                <a:lnTo>
                  <a:pt x="939" y="1530"/>
                </a:lnTo>
                <a:lnTo>
                  <a:pt x="926" y="1498"/>
                </a:lnTo>
                <a:lnTo>
                  <a:pt x="908" y="1468"/>
                </a:lnTo>
                <a:lnTo>
                  <a:pt x="889" y="1440"/>
                </a:lnTo>
                <a:lnTo>
                  <a:pt x="865" y="1417"/>
                </a:lnTo>
                <a:lnTo>
                  <a:pt x="838" y="1396"/>
                </a:lnTo>
                <a:lnTo>
                  <a:pt x="807" y="1378"/>
                </a:lnTo>
                <a:lnTo>
                  <a:pt x="773" y="1364"/>
                </a:lnTo>
                <a:lnTo>
                  <a:pt x="736" y="1353"/>
                </a:lnTo>
                <a:lnTo>
                  <a:pt x="695" y="1347"/>
                </a:lnTo>
                <a:lnTo>
                  <a:pt x="651" y="1345"/>
                </a:lnTo>
                <a:lnTo>
                  <a:pt x="588" y="1342"/>
                </a:lnTo>
                <a:lnTo>
                  <a:pt x="527" y="1333"/>
                </a:lnTo>
                <a:lnTo>
                  <a:pt x="468" y="1318"/>
                </a:lnTo>
                <a:lnTo>
                  <a:pt x="411" y="1298"/>
                </a:lnTo>
                <a:lnTo>
                  <a:pt x="357" y="1273"/>
                </a:lnTo>
                <a:lnTo>
                  <a:pt x="305" y="1243"/>
                </a:lnTo>
                <a:lnTo>
                  <a:pt x="257" y="1207"/>
                </a:lnTo>
                <a:lnTo>
                  <a:pt x="211" y="1169"/>
                </a:lnTo>
                <a:lnTo>
                  <a:pt x="170" y="1126"/>
                </a:lnTo>
                <a:lnTo>
                  <a:pt x="133" y="1079"/>
                </a:lnTo>
                <a:lnTo>
                  <a:pt x="99" y="1029"/>
                </a:lnTo>
                <a:lnTo>
                  <a:pt x="70" y="976"/>
                </a:lnTo>
                <a:lnTo>
                  <a:pt x="45" y="920"/>
                </a:lnTo>
                <a:lnTo>
                  <a:pt x="26" y="862"/>
                </a:lnTo>
                <a:lnTo>
                  <a:pt x="11" y="801"/>
                </a:lnTo>
                <a:lnTo>
                  <a:pt x="3" y="737"/>
                </a:lnTo>
                <a:lnTo>
                  <a:pt x="0" y="672"/>
                </a:lnTo>
                <a:lnTo>
                  <a:pt x="0" y="672"/>
                </a:lnTo>
                <a:lnTo>
                  <a:pt x="3" y="608"/>
                </a:lnTo>
                <a:lnTo>
                  <a:pt x="11" y="545"/>
                </a:lnTo>
                <a:lnTo>
                  <a:pt x="26" y="484"/>
                </a:lnTo>
                <a:lnTo>
                  <a:pt x="45" y="425"/>
                </a:lnTo>
                <a:lnTo>
                  <a:pt x="70" y="369"/>
                </a:lnTo>
                <a:lnTo>
                  <a:pt x="99" y="316"/>
                </a:lnTo>
                <a:lnTo>
                  <a:pt x="133" y="265"/>
                </a:lnTo>
                <a:lnTo>
                  <a:pt x="170" y="219"/>
                </a:lnTo>
                <a:lnTo>
                  <a:pt x="211" y="176"/>
                </a:lnTo>
                <a:lnTo>
                  <a:pt x="257" y="137"/>
                </a:lnTo>
                <a:lnTo>
                  <a:pt x="305" y="103"/>
                </a:lnTo>
                <a:lnTo>
                  <a:pt x="357" y="73"/>
                </a:lnTo>
                <a:lnTo>
                  <a:pt x="411" y="48"/>
                </a:lnTo>
                <a:lnTo>
                  <a:pt x="468" y="27"/>
                </a:lnTo>
                <a:lnTo>
                  <a:pt x="527" y="13"/>
                </a:lnTo>
                <a:lnTo>
                  <a:pt x="588" y="3"/>
                </a:lnTo>
                <a:lnTo>
                  <a:pt x="6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6"/>
          <p:cNvSpPr>
            <a:spLocks noEditPoints="1"/>
          </p:cNvSpPr>
          <p:nvPr/>
        </p:nvSpPr>
        <p:spPr bwMode="auto">
          <a:xfrm>
            <a:off x="3854447" y="4803764"/>
            <a:ext cx="768351" cy="671513"/>
          </a:xfrm>
          <a:custGeom>
            <a:avLst/>
            <a:gdLst>
              <a:gd name="T0" fmla="*/ 2794 w 3391"/>
              <a:gd name="T1" fmla="*/ 37 h 2958"/>
              <a:gd name="T2" fmla="*/ 3056 w 3391"/>
              <a:gd name="T3" fmla="*/ 174 h 2958"/>
              <a:gd name="T4" fmla="*/ 3240 w 3391"/>
              <a:gd name="T5" fmla="*/ 396 h 2958"/>
              <a:gd name="T6" fmla="*/ 3350 w 3391"/>
              <a:gd name="T7" fmla="*/ 683 h 2958"/>
              <a:gd name="T8" fmla="*/ 3391 w 3391"/>
              <a:gd name="T9" fmla="*/ 1014 h 2958"/>
              <a:gd name="T10" fmla="*/ 3364 w 3391"/>
              <a:gd name="T11" fmla="*/ 1370 h 2958"/>
              <a:gd name="T12" fmla="*/ 3274 w 3391"/>
              <a:gd name="T13" fmla="*/ 1732 h 2958"/>
              <a:gd name="T14" fmla="*/ 3127 w 3391"/>
              <a:gd name="T15" fmla="*/ 2081 h 2958"/>
              <a:gd name="T16" fmla="*/ 2924 w 3391"/>
              <a:gd name="T17" fmla="*/ 2397 h 2958"/>
              <a:gd name="T18" fmla="*/ 2669 w 3391"/>
              <a:gd name="T19" fmla="*/ 2659 h 2958"/>
              <a:gd name="T20" fmla="*/ 2368 w 3391"/>
              <a:gd name="T21" fmla="*/ 2849 h 2958"/>
              <a:gd name="T22" fmla="*/ 2023 w 3391"/>
              <a:gd name="T23" fmla="*/ 2949 h 2958"/>
              <a:gd name="T24" fmla="*/ 1995 w 3391"/>
              <a:gd name="T25" fmla="*/ 2635 h 2958"/>
              <a:gd name="T26" fmla="*/ 2268 w 3391"/>
              <a:gd name="T27" fmla="*/ 2548 h 2958"/>
              <a:gd name="T28" fmla="*/ 2496 w 3391"/>
              <a:gd name="T29" fmla="*/ 2387 h 2958"/>
              <a:gd name="T30" fmla="*/ 2671 w 3391"/>
              <a:gd name="T31" fmla="*/ 2178 h 2958"/>
              <a:gd name="T32" fmla="*/ 2787 w 3391"/>
              <a:gd name="T33" fmla="*/ 1948 h 2958"/>
              <a:gd name="T34" fmla="*/ 2836 w 3391"/>
              <a:gd name="T35" fmla="*/ 1723 h 2958"/>
              <a:gd name="T36" fmla="*/ 2813 w 3391"/>
              <a:gd name="T37" fmla="*/ 1530 h 2958"/>
              <a:gd name="T38" fmla="*/ 2711 w 3391"/>
              <a:gd name="T39" fmla="*/ 1396 h 2958"/>
              <a:gd name="T40" fmla="*/ 2525 w 3391"/>
              <a:gd name="T41" fmla="*/ 1345 h 2958"/>
              <a:gd name="T42" fmla="*/ 2231 w 3391"/>
              <a:gd name="T43" fmla="*/ 1273 h 2958"/>
              <a:gd name="T44" fmla="*/ 2006 w 3391"/>
              <a:gd name="T45" fmla="*/ 1079 h 2958"/>
              <a:gd name="T46" fmla="*/ 1886 w 3391"/>
              <a:gd name="T47" fmla="*/ 801 h 2958"/>
              <a:gd name="T48" fmla="*/ 1900 w 3391"/>
              <a:gd name="T49" fmla="*/ 484 h 2958"/>
              <a:gd name="T50" fmla="*/ 2044 w 3391"/>
              <a:gd name="T51" fmla="*/ 219 h 2958"/>
              <a:gd name="T52" fmla="*/ 2284 w 3391"/>
              <a:gd name="T53" fmla="*/ 48 h 2958"/>
              <a:gd name="T54" fmla="*/ 651 w 3391"/>
              <a:gd name="T55" fmla="*/ 0 h 2958"/>
              <a:gd name="T56" fmla="*/ 978 w 3391"/>
              <a:gd name="T57" fmla="*/ 57 h 2958"/>
              <a:gd name="T58" fmla="*/ 1225 w 3391"/>
              <a:gd name="T59" fmla="*/ 213 h 2958"/>
              <a:gd name="T60" fmla="*/ 1395 w 3391"/>
              <a:gd name="T61" fmla="*/ 449 h 2958"/>
              <a:gd name="T62" fmla="*/ 1491 w 3391"/>
              <a:gd name="T63" fmla="*/ 746 h 2958"/>
              <a:gd name="T64" fmla="*/ 1516 w 3391"/>
              <a:gd name="T65" fmla="*/ 1083 h 2958"/>
              <a:gd name="T66" fmla="*/ 1477 w 3391"/>
              <a:gd name="T67" fmla="*/ 1442 h 2958"/>
              <a:gd name="T68" fmla="*/ 1375 w 3391"/>
              <a:gd name="T69" fmla="*/ 1804 h 2958"/>
              <a:gd name="T70" fmla="*/ 1216 w 3391"/>
              <a:gd name="T71" fmla="*/ 2147 h 2958"/>
              <a:gd name="T72" fmla="*/ 1003 w 3391"/>
              <a:gd name="T73" fmla="*/ 2454 h 2958"/>
              <a:gd name="T74" fmla="*/ 739 w 3391"/>
              <a:gd name="T75" fmla="*/ 2703 h 2958"/>
              <a:gd name="T76" fmla="*/ 428 w 3391"/>
              <a:gd name="T77" fmla="*/ 2877 h 2958"/>
              <a:gd name="T78" fmla="*/ 75 w 3391"/>
              <a:gd name="T79" fmla="*/ 2955 h 2958"/>
              <a:gd name="T80" fmla="*/ 179 w 3391"/>
              <a:gd name="T81" fmla="*/ 2625 h 2958"/>
              <a:gd name="T82" fmla="*/ 444 w 3391"/>
              <a:gd name="T83" fmla="*/ 2520 h 2958"/>
              <a:gd name="T84" fmla="*/ 662 w 3391"/>
              <a:gd name="T85" fmla="*/ 2347 h 2958"/>
              <a:gd name="T86" fmla="*/ 825 w 3391"/>
              <a:gd name="T87" fmla="*/ 2133 h 2958"/>
              <a:gd name="T88" fmla="*/ 928 w 3391"/>
              <a:gd name="T89" fmla="*/ 1902 h 2958"/>
              <a:gd name="T90" fmla="*/ 964 w 3391"/>
              <a:gd name="T91" fmla="*/ 1682 h 2958"/>
              <a:gd name="T92" fmla="*/ 926 w 3391"/>
              <a:gd name="T93" fmla="*/ 1498 h 2958"/>
              <a:gd name="T94" fmla="*/ 807 w 3391"/>
              <a:gd name="T95" fmla="*/ 1378 h 2958"/>
              <a:gd name="T96" fmla="*/ 588 w 3391"/>
              <a:gd name="T97" fmla="*/ 1342 h 2958"/>
              <a:gd name="T98" fmla="*/ 305 w 3391"/>
              <a:gd name="T99" fmla="*/ 1243 h 2958"/>
              <a:gd name="T100" fmla="*/ 99 w 3391"/>
              <a:gd name="T101" fmla="*/ 1029 h 2958"/>
              <a:gd name="T102" fmla="*/ 3 w 3391"/>
              <a:gd name="T103" fmla="*/ 737 h 2958"/>
              <a:gd name="T104" fmla="*/ 26 w 3391"/>
              <a:gd name="T105" fmla="*/ 484 h 2958"/>
              <a:gd name="T106" fmla="*/ 170 w 3391"/>
              <a:gd name="T107" fmla="*/ 219 h 2958"/>
              <a:gd name="T108" fmla="*/ 411 w 3391"/>
              <a:gd name="T109" fmla="*/ 48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91" h="2958">
                <a:moveTo>
                  <a:pt x="2525" y="0"/>
                </a:moveTo>
                <a:lnTo>
                  <a:pt x="2597" y="2"/>
                </a:lnTo>
                <a:lnTo>
                  <a:pt x="2666" y="10"/>
                </a:lnTo>
                <a:lnTo>
                  <a:pt x="2731" y="21"/>
                </a:lnTo>
                <a:lnTo>
                  <a:pt x="2794" y="37"/>
                </a:lnTo>
                <a:lnTo>
                  <a:pt x="2853" y="57"/>
                </a:lnTo>
                <a:lnTo>
                  <a:pt x="2908" y="81"/>
                </a:lnTo>
                <a:lnTo>
                  <a:pt x="2961" y="108"/>
                </a:lnTo>
                <a:lnTo>
                  <a:pt x="3010" y="140"/>
                </a:lnTo>
                <a:lnTo>
                  <a:pt x="3056" y="174"/>
                </a:lnTo>
                <a:lnTo>
                  <a:pt x="3099" y="213"/>
                </a:lnTo>
                <a:lnTo>
                  <a:pt x="3139" y="254"/>
                </a:lnTo>
                <a:lnTo>
                  <a:pt x="3176" y="299"/>
                </a:lnTo>
                <a:lnTo>
                  <a:pt x="3209" y="346"/>
                </a:lnTo>
                <a:lnTo>
                  <a:pt x="3240" y="396"/>
                </a:lnTo>
                <a:lnTo>
                  <a:pt x="3268" y="449"/>
                </a:lnTo>
                <a:lnTo>
                  <a:pt x="3294" y="505"/>
                </a:lnTo>
                <a:lnTo>
                  <a:pt x="3315" y="561"/>
                </a:lnTo>
                <a:lnTo>
                  <a:pt x="3334" y="622"/>
                </a:lnTo>
                <a:lnTo>
                  <a:pt x="3350" y="683"/>
                </a:lnTo>
                <a:lnTo>
                  <a:pt x="3364" y="746"/>
                </a:lnTo>
                <a:lnTo>
                  <a:pt x="3375" y="811"/>
                </a:lnTo>
                <a:lnTo>
                  <a:pt x="3382" y="877"/>
                </a:lnTo>
                <a:lnTo>
                  <a:pt x="3388" y="945"/>
                </a:lnTo>
                <a:lnTo>
                  <a:pt x="3391" y="1014"/>
                </a:lnTo>
                <a:lnTo>
                  <a:pt x="3391" y="1083"/>
                </a:lnTo>
                <a:lnTo>
                  <a:pt x="3388" y="1155"/>
                </a:lnTo>
                <a:lnTo>
                  <a:pt x="3382" y="1226"/>
                </a:lnTo>
                <a:lnTo>
                  <a:pt x="3374" y="1298"/>
                </a:lnTo>
                <a:lnTo>
                  <a:pt x="3364" y="1370"/>
                </a:lnTo>
                <a:lnTo>
                  <a:pt x="3350" y="1442"/>
                </a:lnTo>
                <a:lnTo>
                  <a:pt x="3335" y="1516"/>
                </a:lnTo>
                <a:lnTo>
                  <a:pt x="3317" y="1588"/>
                </a:lnTo>
                <a:lnTo>
                  <a:pt x="3297" y="1661"/>
                </a:lnTo>
                <a:lnTo>
                  <a:pt x="3274" y="1732"/>
                </a:lnTo>
                <a:lnTo>
                  <a:pt x="3249" y="1804"/>
                </a:lnTo>
                <a:lnTo>
                  <a:pt x="3223" y="1875"/>
                </a:lnTo>
                <a:lnTo>
                  <a:pt x="3193" y="1945"/>
                </a:lnTo>
                <a:lnTo>
                  <a:pt x="3161" y="2014"/>
                </a:lnTo>
                <a:lnTo>
                  <a:pt x="3127" y="2081"/>
                </a:lnTo>
                <a:lnTo>
                  <a:pt x="3090" y="2147"/>
                </a:lnTo>
                <a:lnTo>
                  <a:pt x="3051" y="2213"/>
                </a:lnTo>
                <a:lnTo>
                  <a:pt x="3011" y="2276"/>
                </a:lnTo>
                <a:lnTo>
                  <a:pt x="2968" y="2337"/>
                </a:lnTo>
                <a:lnTo>
                  <a:pt x="2924" y="2397"/>
                </a:lnTo>
                <a:lnTo>
                  <a:pt x="2876" y="2454"/>
                </a:lnTo>
                <a:lnTo>
                  <a:pt x="2828" y="2509"/>
                </a:lnTo>
                <a:lnTo>
                  <a:pt x="2776" y="2562"/>
                </a:lnTo>
                <a:lnTo>
                  <a:pt x="2724" y="2612"/>
                </a:lnTo>
                <a:lnTo>
                  <a:pt x="2669" y="2659"/>
                </a:lnTo>
                <a:lnTo>
                  <a:pt x="2612" y="2703"/>
                </a:lnTo>
                <a:lnTo>
                  <a:pt x="2555" y="2745"/>
                </a:lnTo>
                <a:lnTo>
                  <a:pt x="2494" y="2783"/>
                </a:lnTo>
                <a:lnTo>
                  <a:pt x="2432" y="2818"/>
                </a:lnTo>
                <a:lnTo>
                  <a:pt x="2368" y="2849"/>
                </a:lnTo>
                <a:lnTo>
                  <a:pt x="2302" y="2877"/>
                </a:lnTo>
                <a:lnTo>
                  <a:pt x="2235" y="2901"/>
                </a:lnTo>
                <a:lnTo>
                  <a:pt x="2166" y="2921"/>
                </a:lnTo>
                <a:lnTo>
                  <a:pt x="2096" y="2937"/>
                </a:lnTo>
                <a:lnTo>
                  <a:pt x="2023" y="2949"/>
                </a:lnTo>
                <a:lnTo>
                  <a:pt x="1949" y="2955"/>
                </a:lnTo>
                <a:lnTo>
                  <a:pt x="1874" y="2958"/>
                </a:lnTo>
                <a:lnTo>
                  <a:pt x="1874" y="2644"/>
                </a:lnTo>
                <a:lnTo>
                  <a:pt x="1935" y="2641"/>
                </a:lnTo>
                <a:lnTo>
                  <a:pt x="1995" y="2635"/>
                </a:lnTo>
                <a:lnTo>
                  <a:pt x="2053" y="2625"/>
                </a:lnTo>
                <a:lnTo>
                  <a:pt x="2109" y="2611"/>
                </a:lnTo>
                <a:lnTo>
                  <a:pt x="2164" y="2593"/>
                </a:lnTo>
                <a:lnTo>
                  <a:pt x="2217" y="2572"/>
                </a:lnTo>
                <a:lnTo>
                  <a:pt x="2268" y="2548"/>
                </a:lnTo>
                <a:lnTo>
                  <a:pt x="2317" y="2520"/>
                </a:lnTo>
                <a:lnTo>
                  <a:pt x="2365" y="2490"/>
                </a:lnTo>
                <a:lnTo>
                  <a:pt x="2411" y="2458"/>
                </a:lnTo>
                <a:lnTo>
                  <a:pt x="2455" y="2423"/>
                </a:lnTo>
                <a:lnTo>
                  <a:pt x="2496" y="2387"/>
                </a:lnTo>
                <a:lnTo>
                  <a:pt x="2535" y="2347"/>
                </a:lnTo>
                <a:lnTo>
                  <a:pt x="2572" y="2307"/>
                </a:lnTo>
                <a:lnTo>
                  <a:pt x="2607" y="2266"/>
                </a:lnTo>
                <a:lnTo>
                  <a:pt x="2640" y="2222"/>
                </a:lnTo>
                <a:lnTo>
                  <a:pt x="2671" y="2178"/>
                </a:lnTo>
                <a:lnTo>
                  <a:pt x="2699" y="2133"/>
                </a:lnTo>
                <a:lnTo>
                  <a:pt x="2725" y="2086"/>
                </a:lnTo>
                <a:lnTo>
                  <a:pt x="2747" y="2041"/>
                </a:lnTo>
                <a:lnTo>
                  <a:pt x="2768" y="1994"/>
                </a:lnTo>
                <a:lnTo>
                  <a:pt x="2787" y="1948"/>
                </a:lnTo>
                <a:lnTo>
                  <a:pt x="2802" y="1902"/>
                </a:lnTo>
                <a:lnTo>
                  <a:pt x="2814" y="1856"/>
                </a:lnTo>
                <a:lnTo>
                  <a:pt x="2825" y="1811"/>
                </a:lnTo>
                <a:lnTo>
                  <a:pt x="2832" y="1767"/>
                </a:lnTo>
                <a:lnTo>
                  <a:pt x="2836" y="1723"/>
                </a:lnTo>
                <a:lnTo>
                  <a:pt x="2837" y="1682"/>
                </a:lnTo>
                <a:lnTo>
                  <a:pt x="2836" y="1641"/>
                </a:lnTo>
                <a:lnTo>
                  <a:pt x="2832" y="1602"/>
                </a:lnTo>
                <a:lnTo>
                  <a:pt x="2824" y="1566"/>
                </a:lnTo>
                <a:lnTo>
                  <a:pt x="2813" y="1530"/>
                </a:lnTo>
                <a:lnTo>
                  <a:pt x="2800" y="1498"/>
                </a:lnTo>
                <a:lnTo>
                  <a:pt x="2782" y="1468"/>
                </a:lnTo>
                <a:lnTo>
                  <a:pt x="2762" y="1440"/>
                </a:lnTo>
                <a:lnTo>
                  <a:pt x="2738" y="1417"/>
                </a:lnTo>
                <a:lnTo>
                  <a:pt x="2711" y="1396"/>
                </a:lnTo>
                <a:lnTo>
                  <a:pt x="2681" y="1378"/>
                </a:lnTo>
                <a:lnTo>
                  <a:pt x="2647" y="1364"/>
                </a:lnTo>
                <a:lnTo>
                  <a:pt x="2610" y="1353"/>
                </a:lnTo>
                <a:lnTo>
                  <a:pt x="2569" y="1347"/>
                </a:lnTo>
                <a:lnTo>
                  <a:pt x="2525" y="1345"/>
                </a:lnTo>
                <a:lnTo>
                  <a:pt x="2462" y="1342"/>
                </a:lnTo>
                <a:lnTo>
                  <a:pt x="2401" y="1333"/>
                </a:lnTo>
                <a:lnTo>
                  <a:pt x="2341" y="1318"/>
                </a:lnTo>
                <a:lnTo>
                  <a:pt x="2284" y="1298"/>
                </a:lnTo>
                <a:lnTo>
                  <a:pt x="2231" y="1273"/>
                </a:lnTo>
                <a:lnTo>
                  <a:pt x="2179" y="1243"/>
                </a:lnTo>
                <a:lnTo>
                  <a:pt x="2131" y="1207"/>
                </a:lnTo>
                <a:lnTo>
                  <a:pt x="2086" y="1169"/>
                </a:lnTo>
                <a:lnTo>
                  <a:pt x="2044" y="1126"/>
                </a:lnTo>
                <a:lnTo>
                  <a:pt x="2006" y="1079"/>
                </a:lnTo>
                <a:lnTo>
                  <a:pt x="1973" y="1029"/>
                </a:lnTo>
                <a:lnTo>
                  <a:pt x="1944" y="976"/>
                </a:lnTo>
                <a:lnTo>
                  <a:pt x="1920" y="920"/>
                </a:lnTo>
                <a:lnTo>
                  <a:pt x="1900" y="862"/>
                </a:lnTo>
                <a:lnTo>
                  <a:pt x="1886" y="801"/>
                </a:lnTo>
                <a:lnTo>
                  <a:pt x="1877" y="737"/>
                </a:lnTo>
                <a:lnTo>
                  <a:pt x="1874" y="672"/>
                </a:lnTo>
                <a:lnTo>
                  <a:pt x="1877" y="608"/>
                </a:lnTo>
                <a:lnTo>
                  <a:pt x="1886" y="545"/>
                </a:lnTo>
                <a:lnTo>
                  <a:pt x="1900" y="484"/>
                </a:lnTo>
                <a:lnTo>
                  <a:pt x="1920" y="425"/>
                </a:lnTo>
                <a:lnTo>
                  <a:pt x="1944" y="369"/>
                </a:lnTo>
                <a:lnTo>
                  <a:pt x="1973" y="316"/>
                </a:lnTo>
                <a:lnTo>
                  <a:pt x="2006" y="265"/>
                </a:lnTo>
                <a:lnTo>
                  <a:pt x="2044" y="219"/>
                </a:lnTo>
                <a:lnTo>
                  <a:pt x="2086" y="176"/>
                </a:lnTo>
                <a:lnTo>
                  <a:pt x="2131" y="137"/>
                </a:lnTo>
                <a:lnTo>
                  <a:pt x="2179" y="103"/>
                </a:lnTo>
                <a:lnTo>
                  <a:pt x="2231" y="73"/>
                </a:lnTo>
                <a:lnTo>
                  <a:pt x="2284" y="48"/>
                </a:lnTo>
                <a:lnTo>
                  <a:pt x="2341" y="27"/>
                </a:lnTo>
                <a:lnTo>
                  <a:pt x="2401" y="13"/>
                </a:lnTo>
                <a:lnTo>
                  <a:pt x="2462" y="3"/>
                </a:lnTo>
                <a:lnTo>
                  <a:pt x="2525" y="0"/>
                </a:lnTo>
                <a:close/>
                <a:moveTo>
                  <a:pt x="651" y="0"/>
                </a:moveTo>
                <a:lnTo>
                  <a:pt x="723" y="2"/>
                </a:lnTo>
                <a:lnTo>
                  <a:pt x="792" y="10"/>
                </a:lnTo>
                <a:lnTo>
                  <a:pt x="858" y="21"/>
                </a:lnTo>
                <a:lnTo>
                  <a:pt x="920" y="37"/>
                </a:lnTo>
                <a:lnTo>
                  <a:pt x="978" y="57"/>
                </a:lnTo>
                <a:lnTo>
                  <a:pt x="1034" y="81"/>
                </a:lnTo>
                <a:lnTo>
                  <a:pt x="1087" y="108"/>
                </a:lnTo>
                <a:lnTo>
                  <a:pt x="1136" y="140"/>
                </a:lnTo>
                <a:lnTo>
                  <a:pt x="1182" y="174"/>
                </a:lnTo>
                <a:lnTo>
                  <a:pt x="1225" y="213"/>
                </a:lnTo>
                <a:lnTo>
                  <a:pt x="1265" y="254"/>
                </a:lnTo>
                <a:lnTo>
                  <a:pt x="1302" y="299"/>
                </a:lnTo>
                <a:lnTo>
                  <a:pt x="1336" y="346"/>
                </a:lnTo>
                <a:lnTo>
                  <a:pt x="1367" y="396"/>
                </a:lnTo>
                <a:lnTo>
                  <a:pt x="1395" y="449"/>
                </a:lnTo>
                <a:lnTo>
                  <a:pt x="1420" y="505"/>
                </a:lnTo>
                <a:lnTo>
                  <a:pt x="1441" y="561"/>
                </a:lnTo>
                <a:lnTo>
                  <a:pt x="1461" y="622"/>
                </a:lnTo>
                <a:lnTo>
                  <a:pt x="1477" y="683"/>
                </a:lnTo>
                <a:lnTo>
                  <a:pt x="1491" y="746"/>
                </a:lnTo>
                <a:lnTo>
                  <a:pt x="1501" y="811"/>
                </a:lnTo>
                <a:lnTo>
                  <a:pt x="1509" y="877"/>
                </a:lnTo>
                <a:lnTo>
                  <a:pt x="1514" y="945"/>
                </a:lnTo>
                <a:lnTo>
                  <a:pt x="1516" y="1014"/>
                </a:lnTo>
                <a:lnTo>
                  <a:pt x="1516" y="1083"/>
                </a:lnTo>
                <a:lnTo>
                  <a:pt x="1513" y="1155"/>
                </a:lnTo>
                <a:lnTo>
                  <a:pt x="1508" y="1226"/>
                </a:lnTo>
                <a:lnTo>
                  <a:pt x="1501" y="1298"/>
                </a:lnTo>
                <a:lnTo>
                  <a:pt x="1490" y="1370"/>
                </a:lnTo>
                <a:lnTo>
                  <a:pt x="1477" y="1442"/>
                </a:lnTo>
                <a:lnTo>
                  <a:pt x="1462" y="1516"/>
                </a:lnTo>
                <a:lnTo>
                  <a:pt x="1443" y="1588"/>
                </a:lnTo>
                <a:lnTo>
                  <a:pt x="1424" y="1661"/>
                </a:lnTo>
                <a:lnTo>
                  <a:pt x="1401" y="1732"/>
                </a:lnTo>
                <a:lnTo>
                  <a:pt x="1375" y="1804"/>
                </a:lnTo>
                <a:lnTo>
                  <a:pt x="1348" y="1875"/>
                </a:lnTo>
                <a:lnTo>
                  <a:pt x="1319" y="1945"/>
                </a:lnTo>
                <a:lnTo>
                  <a:pt x="1287" y="2014"/>
                </a:lnTo>
                <a:lnTo>
                  <a:pt x="1253" y="2081"/>
                </a:lnTo>
                <a:lnTo>
                  <a:pt x="1216" y="2147"/>
                </a:lnTo>
                <a:lnTo>
                  <a:pt x="1177" y="2213"/>
                </a:lnTo>
                <a:lnTo>
                  <a:pt x="1137" y="2276"/>
                </a:lnTo>
                <a:lnTo>
                  <a:pt x="1094" y="2337"/>
                </a:lnTo>
                <a:lnTo>
                  <a:pt x="1049" y="2397"/>
                </a:lnTo>
                <a:lnTo>
                  <a:pt x="1003" y="2454"/>
                </a:lnTo>
                <a:lnTo>
                  <a:pt x="954" y="2509"/>
                </a:lnTo>
                <a:lnTo>
                  <a:pt x="903" y="2562"/>
                </a:lnTo>
                <a:lnTo>
                  <a:pt x="851" y="2612"/>
                </a:lnTo>
                <a:lnTo>
                  <a:pt x="795" y="2659"/>
                </a:lnTo>
                <a:lnTo>
                  <a:pt x="739" y="2703"/>
                </a:lnTo>
                <a:lnTo>
                  <a:pt x="680" y="2745"/>
                </a:lnTo>
                <a:lnTo>
                  <a:pt x="620" y="2783"/>
                </a:lnTo>
                <a:lnTo>
                  <a:pt x="558" y="2818"/>
                </a:lnTo>
                <a:lnTo>
                  <a:pt x="494" y="2849"/>
                </a:lnTo>
                <a:lnTo>
                  <a:pt x="428" y="2877"/>
                </a:lnTo>
                <a:lnTo>
                  <a:pt x="361" y="2901"/>
                </a:lnTo>
                <a:lnTo>
                  <a:pt x="292" y="2921"/>
                </a:lnTo>
                <a:lnTo>
                  <a:pt x="222" y="2937"/>
                </a:lnTo>
                <a:lnTo>
                  <a:pt x="149" y="2949"/>
                </a:lnTo>
                <a:lnTo>
                  <a:pt x="75" y="2955"/>
                </a:lnTo>
                <a:lnTo>
                  <a:pt x="0" y="2958"/>
                </a:lnTo>
                <a:lnTo>
                  <a:pt x="0" y="2644"/>
                </a:lnTo>
                <a:lnTo>
                  <a:pt x="61" y="2641"/>
                </a:lnTo>
                <a:lnTo>
                  <a:pt x="121" y="2635"/>
                </a:lnTo>
                <a:lnTo>
                  <a:pt x="179" y="2625"/>
                </a:lnTo>
                <a:lnTo>
                  <a:pt x="235" y="2611"/>
                </a:lnTo>
                <a:lnTo>
                  <a:pt x="291" y="2593"/>
                </a:lnTo>
                <a:lnTo>
                  <a:pt x="343" y="2572"/>
                </a:lnTo>
                <a:lnTo>
                  <a:pt x="395" y="2548"/>
                </a:lnTo>
                <a:lnTo>
                  <a:pt x="444" y="2520"/>
                </a:lnTo>
                <a:lnTo>
                  <a:pt x="492" y="2490"/>
                </a:lnTo>
                <a:lnTo>
                  <a:pt x="537" y="2458"/>
                </a:lnTo>
                <a:lnTo>
                  <a:pt x="580" y="2423"/>
                </a:lnTo>
                <a:lnTo>
                  <a:pt x="622" y="2387"/>
                </a:lnTo>
                <a:lnTo>
                  <a:pt x="662" y="2347"/>
                </a:lnTo>
                <a:lnTo>
                  <a:pt x="699" y="2307"/>
                </a:lnTo>
                <a:lnTo>
                  <a:pt x="734" y="2266"/>
                </a:lnTo>
                <a:lnTo>
                  <a:pt x="766" y="2222"/>
                </a:lnTo>
                <a:lnTo>
                  <a:pt x="797" y="2178"/>
                </a:lnTo>
                <a:lnTo>
                  <a:pt x="825" y="2133"/>
                </a:lnTo>
                <a:lnTo>
                  <a:pt x="851" y="2086"/>
                </a:lnTo>
                <a:lnTo>
                  <a:pt x="874" y="2041"/>
                </a:lnTo>
                <a:lnTo>
                  <a:pt x="895" y="1994"/>
                </a:lnTo>
                <a:lnTo>
                  <a:pt x="912" y="1948"/>
                </a:lnTo>
                <a:lnTo>
                  <a:pt x="928" y="1902"/>
                </a:lnTo>
                <a:lnTo>
                  <a:pt x="940" y="1856"/>
                </a:lnTo>
                <a:lnTo>
                  <a:pt x="950" y="1811"/>
                </a:lnTo>
                <a:lnTo>
                  <a:pt x="958" y="1767"/>
                </a:lnTo>
                <a:lnTo>
                  <a:pt x="962" y="1723"/>
                </a:lnTo>
                <a:lnTo>
                  <a:pt x="964" y="1682"/>
                </a:lnTo>
                <a:lnTo>
                  <a:pt x="962" y="1641"/>
                </a:lnTo>
                <a:lnTo>
                  <a:pt x="958" y="1602"/>
                </a:lnTo>
                <a:lnTo>
                  <a:pt x="950" y="1566"/>
                </a:lnTo>
                <a:lnTo>
                  <a:pt x="939" y="1530"/>
                </a:lnTo>
                <a:lnTo>
                  <a:pt x="926" y="1498"/>
                </a:lnTo>
                <a:lnTo>
                  <a:pt x="908" y="1468"/>
                </a:lnTo>
                <a:lnTo>
                  <a:pt x="889" y="1440"/>
                </a:lnTo>
                <a:lnTo>
                  <a:pt x="865" y="1417"/>
                </a:lnTo>
                <a:lnTo>
                  <a:pt x="838" y="1396"/>
                </a:lnTo>
                <a:lnTo>
                  <a:pt x="807" y="1378"/>
                </a:lnTo>
                <a:lnTo>
                  <a:pt x="773" y="1364"/>
                </a:lnTo>
                <a:lnTo>
                  <a:pt x="736" y="1353"/>
                </a:lnTo>
                <a:lnTo>
                  <a:pt x="695" y="1347"/>
                </a:lnTo>
                <a:lnTo>
                  <a:pt x="651" y="1345"/>
                </a:lnTo>
                <a:lnTo>
                  <a:pt x="588" y="1342"/>
                </a:lnTo>
                <a:lnTo>
                  <a:pt x="527" y="1333"/>
                </a:lnTo>
                <a:lnTo>
                  <a:pt x="468" y="1318"/>
                </a:lnTo>
                <a:lnTo>
                  <a:pt x="411" y="1298"/>
                </a:lnTo>
                <a:lnTo>
                  <a:pt x="357" y="1273"/>
                </a:lnTo>
                <a:lnTo>
                  <a:pt x="305" y="1243"/>
                </a:lnTo>
                <a:lnTo>
                  <a:pt x="257" y="1207"/>
                </a:lnTo>
                <a:lnTo>
                  <a:pt x="211" y="1169"/>
                </a:lnTo>
                <a:lnTo>
                  <a:pt x="170" y="1126"/>
                </a:lnTo>
                <a:lnTo>
                  <a:pt x="133" y="1079"/>
                </a:lnTo>
                <a:lnTo>
                  <a:pt x="99" y="1029"/>
                </a:lnTo>
                <a:lnTo>
                  <a:pt x="70" y="976"/>
                </a:lnTo>
                <a:lnTo>
                  <a:pt x="45" y="920"/>
                </a:lnTo>
                <a:lnTo>
                  <a:pt x="26" y="862"/>
                </a:lnTo>
                <a:lnTo>
                  <a:pt x="11" y="801"/>
                </a:lnTo>
                <a:lnTo>
                  <a:pt x="3" y="737"/>
                </a:lnTo>
                <a:lnTo>
                  <a:pt x="0" y="672"/>
                </a:lnTo>
                <a:lnTo>
                  <a:pt x="0" y="672"/>
                </a:lnTo>
                <a:lnTo>
                  <a:pt x="3" y="608"/>
                </a:lnTo>
                <a:lnTo>
                  <a:pt x="11" y="545"/>
                </a:lnTo>
                <a:lnTo>
                  <a:pt x="26" y="484"/>
                </a:lnTo>
                <a:lnTo>
                  <a:pt x="45" y="425"/>
                </a:lnTo>
                <a:lnTo>
                  <a:pt x="70" y="369"/>
                </a:lnTo>
                <a:lnTo>
                  <a:pt x="99" y="316"/>
                </a:lnTo>
                <a:lnTo>
                  <a:pt x="133" y="265"/>
                </a:lnTo>
                <a:lnTo>
                  <a:pt x="170" y="219"/>
                </a:lnTo>
                <a:lnTo>
                  <a:pt x="211" y="176"/>
                </a:lnTo>
                <a:lnTo>
                  <a:pt x="257" y="137"/>
                </a:lnTo>
                <a:lnTo>
                  <a:pt x="305" y="103"/>
                </a:lnTo>
                <a:lnTo>
                  <a:pt x="357" y="73"/>
                </a:lnTo>
                <a:lnTo>
                  <a:pt x="411" y="48"/>
                </a:lnTo>
                <a:lnTo>
                  <a:pt x="468" y="27"/>
                </a:lnTo>
                <a:lnTo>
                  <a:pt x="527" y="13"/>
                </a:lnTo>
                <a:lnTo>
                  <a:pt x="588" y="3"/>
                </a:lnTo>
                <a:lnTo>
                  <a:pt x="6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26" name="Straight Connector 25"/>
          <p:cNvCxnSpPr/>
          <p:nvPr/>
        </p:nvCxnSpPr>
        <p:spPr>
          <a:xfrm>
            <a:off x="6096000" y="4560571"/>
            <a:ext cx="0" cy="18288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86054" y="2712643"/>
            <a:ext cx="3505197" cy="1384995"/>
          </a:xfrm>
          <a:prstGeom prst="rect">
            <a:avLst/>
          </a:prstGeom>
        </p:spPr>
        <p:txBody>
          <a:bodyPr wrap="square" anchor="ctr">
            <a:spAutoFit/>
          </a:bodyPr>
          <a:lstStyle/>
          <a:p>
            <a:endParaRPr lang="en-US" sz="2800" dirty="0"/>
          </a:p>
          <a:p>
            <a:endParaRPr lang="en-US" sz="2800" dirty="0"/>
          </a:p>
          <a:p>
            <a:endParaRPr lang="en-US" sz="2800" dirty="0"/>
          </a:p>
        </p:txBody>
      </p:sp>
      <p:sp>
        <p:nvSpPr>
          <p:cNvPr id="14" name="Rectangle 13"/>
          <p:cNvSpPr/>
          <p:nvPr/>
        </p:nvSpPr>
        <p:spPr>
          <a:xfrm>
            <a:off x="3630655" y="5521707"/>
            <a:ext cx="3098284" cy="954107"/>
          </a:xfrm>
          <a:prstGeom prst="rect">
            <a:avLst/>
          </a:prstGeom>
        </p:spPr>
        <p:txBody>
          <a:bodyPr wrap="none">
            <a:spAutoFit/>
          </a:bodyPr>
          <a:lstStyle/>
          <a:p>
            <a:r>
              <a:rPr lang="en-US" sz="1400" dirty="0"/>
              <a:t>– </a:t>
            </a:r>
            <a:r>
              <a:rPr lang="en-US" sz="2800" b="1" i="1" dirty="0"/>
              <a:t>CATALYST </a:t>
            </a:r>
            <a:r>
              <a:rPr lang="en-US" sz="2800" b="1" i="1" dirty="0" err="1"/>
              <a:t>VetPC</a:t>
            </a:r>
            <a:endParaRPr lang="en-US" sz="2800" b="1" i="1" dirty="0"/>
          </a:p>
          <a:p>
            <a:r>
              <a:rPr lang="en-US" sz="2800" b="1" i="1" dirty="0"/>
              <a:t>Rebecca Rose, CVT  </a:t>
            </a:r>
            <a:endParaRPr lang="en-US" sz="2800" dirty="0"/>
          </a:p>
        </p:txBody>
      </p:sp>
    </p:spTree>
    <p:extLst>
      <p:ext uri="{BB962C8B-B14F-4D97-AF65-F5344CB8AC3E}">
        <p14:creationId xmlns:p14="http://schemas.microsoft.com/office/powerpoint/2010/main" val="25191427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decel="8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accel="20000" decel="8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accel="20000" decel="80000" fill="hold" grpId="0" nodeType="afterEffect" nodePh="1">
                                  <p:stCondLst>
                                    <p:cond delay="0"/>
                                  </p:stCondLst>
                                  <p:endCondLst>
                                    <p:cond evt="begin" delay="0">
                                      <p:tn val="14"/>
                                    </p:cond>
                                  </p:endCondLst>
                                  <p:iterate type="wd">
                                    <p:tmPct val="10000"/>
                                  </p:iterate>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9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1"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875" y="1212935"/>
            <a:ext cx="10081602" cy="4432130"/>
          </a:xfrm>
        </p:spPr>
        <p:txBody>
          <a:bodyPr vert="horz" lIns="91440" tIns="45720" rIns="91440" bIns="45720" rtlCol="0" anchor="ctr">
            <a:normAutofit/>
          </a:bodyPr>
          <a:lstStyle/>
          <a:p>
            <a:pPr algn="ctr"/>
            <a:endParaRPr lang="en-US" sz="6600" dirty="0"/>
          </a:p>
        </p:txBody>
      </p:sp>
      <p:pic>
        <p:nvPicPr>
          <p:cNvPr id="4" name="Picture 3" descr="A hand holding a piece of grass&#10;&#10;Description automatically generated">
            <a:extLst>
              <a:ext uri="{FF2B5EF4-FFF2-40B4-BE49-F238E27FC236}">
                <a16:creationId xmlns:a16="http://schemas.microsoft.com/office/drawing/2014/main" id="{F8B1DAE9-5741-49A8-B450-2F6FA6A4C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98" y="521448"/>
            <a:ext cx="10857804" cy="6111579"/>
          </a:xfrm>
          <a:prstGeom prst="rect">
            <a:avLst/>
          </a:prstGeom>
        </p:spPr>
      </p:pic>
    </p:spTree>
    <p:extLst>
      <p:ext uri="{BB962C8B-B14F-4D97-AF65-F5344CB8AC3E}">
        <p14:creationId xmlns:p14="http://schemas.microsoft.com/office/powerpoint/2010/main" val="3840204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0DDD1-B960-42FE-9B97-1A4BFA446A2D}"/>
              </a:ext>
            </a:extLst>
          </p:cNvPr>
          <p:cNvPicPr>
            <a:picLocks noChangeAspect="1"/>
          </p:cNvPicPr>
          <p:nvPr/>
        </p:nvPicPr>
        <p:blipFill>
          <a:blip r:embed="rId2"/>
          <a:stretch>
            <a:fillRect/>
          </a:stretch>
        </p:blipFill>
        <p:spPr>
          <a:xfrm>
            <a:off x="254272" y="1233713"/>
            <a:ext cx="11683456" cy="3282269"/>
          </a:xfrm>
          <a:prstGeom prst="rect">
            <a:avLst/>
          </a:prstGeom>
        </p:spPr>
      </p:pic>
      <p:sp>
        <p:nvSpPr>
          <p:cNvPr id="4" name="Arrow: Down 3">
            <a:extLst>
              <a:ext uri="{FF2B5EF4-FFF2-40B4-BE49-F238E27FC236}">
                <a16:creationId xmlns:a16="http://schemas.microsoft.com/office/drawing/2014/main" id="{BF55AD09-46C4-42F8-AC1A-0FC0B5206843}"/>
              </a:ext>
            </a:extLst>
          </p:cNvPr>
          <p:cNvSpPr/>
          <p:nvPr/>
        </p:nvSpPr>
        <p:spPr>
          <a:xfrm>
            <a:off x="10377714" y="812800"/>
            <a:ext cx="493486"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97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15EEFEE4-C87C-4172-88BE-829020CB2AE5}"/>
              </a:ext>
            </a:extLst>
          </p:cNvPr>
          <p:cNvPicPr>
            <a:picLocks noChangeAspect="1"/>
          </p:cNvPicPr>
          <p:nvPr/>
        </p:nvPicPr>
        <p:blipFill>
          <a:blip r:embed="rId3"/>
          <a:stretch>
            <a:fillRect/>
          </a:stretch>
        </p:blipFill>
        <p:spPr>
          <a:xfrm>
            <a:off x="2429006" y="1458685"/>
            <a:ext cx="7333985" cy="4290381"/>
          </a:xfrm>
          <a:prstGeom prst="rect">
            <a:avLst/>
          </a:prstGeom>
          <a:ln w="190500">
            <a:solidFill>
              <a:srgbClr val="FFFFFF"/>
            </a:solidFill>
          </a:ln>
          <a:effectLst>
            <a:reflection blurRad="38100" stA="52000" endA="300" endPos="30000" dir="5400000" sy="-100000" algn="bl" rotWithShape="0"/>
            <a:softEdge rad="19050"/>
          </a:effectLst>
        </p:spPr>
      </p:pic>
      <p:sp>
        <p:nvSpPr>
          <p:cNvPr id="3" name="Title 2">
            <a:extLst>
              <a:ext uri="{FF2B5EF4-FFF2-40B4-BE49-F238E27FC236}">
                <a16:creationId xmlns:a16="http://schemas.microsoft.com/office/drawing/2014/main" id="{66BA5D71-88E7-4635-B907-84FD255C5AB1}"/>
              </a:ext>
            </a:extLst>
          </p:cNvPr>
          <p:cNvSpPr>
            <a:spLocks noGrp="1"/>
          </p:cNvSpPr>
          <p:nvPr>
            <p:ph type="title"/>
          </p:nvPr>
        </p:nvSpPr>
        <p:spPr>
          <a:xfrm>
            <a:off x="1885040" y="133122"/>
            <a:ext cx="8421915" cy="1325563"/>
          </a:xfrm>
        </p:spPr>
        <p:txBody>
          <a:bodyPr/>
          <a:lstStyle/>
          <a:p>
            <a:r>
              <a:rPr lang="en-US" dirty="0"/>
              <a:t>Challenge in Work/Life Blend </a:t>
            </a:r>
          </a:p>
        </p:txBody>
      </p:sp>
    </p:spTree>
    <p:extLst>
      <p:ext uri="{BB962C8B-B14F-4D97-AF65-F5344CB8AC3E}">
        <p14:creationId xmlns:p14="http://schemas.microsoft.com/office/powerpoint/2010/main" val="902420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C5F7-200F-4E29-B566-6EBA9F13BB5E}"/>
              </a:ext>
            </a:extLst>
          </p:cNvPr>
          <p:cNvSpPr>
            <a:spLocks noGrp="1"/>
          </p:cNvSpPr>
          <p:nvPr>
            <p:ph type="title"/>
          </p:nvPr>
        </p:nvSpPr>
        <p:spPr>
          <a:xfrm>
            <a:off x="2260600" y="321583"/>
            <a:ext cx="8247743" cy="1325563"/>
          </a:xfrm>
        </p:spPr>
        <p:txBody>
          <a:bodyPr/>
          <a:lstStyle/>
          <a:p>
            <a:r>
              <a:rPr lang="en-US" dirty="0"/>
              <a:t>Solutions in Work/Life Blend</a:t>
            </a:r>
          </a:p>
        </p:txBody>
      </p:sp>
      <p:pic>
        <p:nvPicPr>
          <p:cNvPr id="4" name="Content Placeholder 3">
            <a:extLst>
              <a:ext uri="{FF2B5EF4-FFF2-40B4-BE49-F238E27FC236}">
                <a16:creationId xmlns:a16="http://schemas.microsoft.com/office/drawing/2014/main" id="{AFECD2A7-05C8-4AE5-B287-0735EC38EB29}"/>
              </a:ext>
            </a:extLst>
          </p:cNvPr>
          <p:cNvPicPr>
            <a:picLocks noGrp="1" noChangeAspect="1"/>
          </p:cNvPicPr>
          <p:nvPr>
            <p:ph idx="1"/>
          </p:nvPr>
        </p:nvPicPr>
        <p:blipFill>
          <a:blip r:embed="rId2"/>
          <a:stretch>
            <a:fillRect/>
          </a:stretch>
        </p:blipFill>
        <p:spPr>
          <a:xfrm>
            <a:off x="1480457" y="1268308"/>
            <a:ext cx="9489003" cy="5451806"/>
          </a:xfrm>
          <a:prstGeom prst="rect">
            <a:avLst/>
          </a:prstGeom>
        </p:spPr>
      </p:pic>
    </p:spTree>
    <p:extLst>
      <p:ext uri="{BB962C8B-B14F-4D97-AF65-F5344CB8AC3E}">
        <p14:creationId xmlns:p14="http://schemas.microsoft.com/office/powerpoint/2010/main" val="3015156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37" y="259080"/>
            <a:ext cx="8158692" cy="1202205"/>
          </a:xfrm>
          <a:solidFill>
            <a:srgbClr val="00B0F0"/>
          </a:solidFill>
        </p:spPr>
        <p:txBody>
          <a:bodyPr>
            <a:normAutofit fontScale="90000"/>
          </a:bodyPr>
          <a:lstStyle/>
          <a:p>
            <a:r>
              <a:rPr lang="en-US" sz="2700" dirty="0"/>
              <a:t>What is Culture, anyway?</a:t>
            </a:r>
            <a:br>
              <a:rPr lang="en-US" sz="2700" dirty="0"/>
            </a:br>
            <a:r>
              <a:rPr lang="en-US" sz="2700" dirty="0"/>
              <a:t>What is meant by the words “hospital  culture”? </a:t>
            </a:r>
            <a:br>
              <a:rPr lang="en-US" dirty="0"/>
            </a:br>
            <a:r>
              <a:rPr lang="en-US" dirty="0"/>
              <a:t>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344400" cy="7413728"/>
          </a:xfrm>
        </p:spPr>
      </p:pic>
      <p:sp>
        <p:nvSpPr>
          <p:cNvPr id="4" name="Title 1"/>
          <p:cNvSpPr txBox="1">
            <a:spLocks/>
          </p:cNvSpPr>
          <p:nvPr/>
        </p:nvSpPr>
        <p:spPr>
          <a:xfrm>
            <a:off x="0" y="5654040"/>
            <a:ext cx="12344400" cy="866925"/>
          </a:xfrm>
          <a:prstGeom prst="rect">
            <a:avLst/>
          </a:prstGeom>
          <a:solidFill>
            <a:srgbClr val="002060">
              <a:alpha val="66000"/>
            </a:srgbClr>
          </a:solidFill>
          <a:effectLst/>
        </p:spPr>
        <p:txBody>
          <a:bodyPr vert="horz" lIns="91440" tIns="45720" rIns="91440" bIns="45720" rtlCol="0" anchor="b">
            <a:normAutofit fontScale="97500"/>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When have you experienced Work/Life blend? </a:t>
            </a:r>
          </a:p>
        </p:txBody>
      </p:sp>
    </p:spTree>
    <p:extLst>
      <p:ext uri="{BB962C8B-B14F-4D97-AF65-F5344CB8AC3E}">
        <p14:creationId xmlns:p14="http://schemas.microsoft.com/office/powerpoint/2010/main" val="115360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mt="2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05340" y="1188862"/>
            <a:ext cx="10131425" cy="602410"/>
          </a:xfrm>
        </p:spPr>
        <p:txBody>
          <a:bodyPr>
            <a:normAutofit fontScale="90000"/>
          </a:bodyPr>
          <a:lstStyle/>
          <a:p>
            <a:r>
              <a:rPr lang="en-US" b="1" dirty="0">
                <a:solidFill>
                  <a:schemeClr val="tx1"/>
                </a:solidFill>
              </a:rPr>
              <a:t>Tools in Work/Life Blend </a:t>
            </a:r>
            <a:br>
              <a:rPr lang="en-US" b="1" dirty="0">
                <a:solidFill>
                  <a:schemeClr val="tx1"/>
                </a:solidFill>
              </a:rPr>
            </a:br>
            <a:endParaRPr lang="en-US" b="1" dirty="0">
              <a:solidFill>
                <a:schemeClr val="tx1"/>
              </a:solidFill>
            </a:endParaRPr>
          </a:p>
        </p:txBody>
      </p:sp>
      <p:sp>
        <p:nvSpPr>
          <p:cNvPr id="4" name="Content Placeholder 3">
            <a:extLst>
              <a:ext uri="{FF2B5EF4-FFF2-40B4-BE49-F238E27FC236}">
                <a16:creationId xmlns:a16="http://schemas.microsoft.com/office/drawing/2014/main" id="{DF285DBB-4367-4C88-B10D-C5571B718F00}"/>
              </a:ext>
            </a:extLst>
          </p:cNvPr>
          <p:cNvSpPr>
            <a:spLocks noGrp="1"/>
          </p:cNvSpPr>
          <p:nvPr>
            <p:ph sz="half" idx="2"/>
          </p:nvPr>
        </p:nvSpPr>
        <p:spPr>
          <a:xfrm>
            <a:off x="2676753" y="1490067"/>
            <a:ext cx="7178447" cy="4351338"/>
          </a:xfrm>
        </p:spPr>
        <p:txBody>
          <a:bodyPr>
            <a:normAutofit lnSpcReduction="10000"/>
          </a:bodyPr>
          <a:lstStyle/>
          <a:p>
            <a:r>
              <a:rPr lang="en-US" dirty="0"/>
              <a:t>Life and Career are integrated</a:t>
            </a:r>
          </a:p>
          <a:p>
            <a:r>
              <a:rPr lang="en-US" dirty="0"/>
              <a:t>Stop compartmentalizing-stressful</a:t>
            </a:r>
          </a:p>
          <a:p>
            <a:r>
              <a:rPr lang="en-US" dirty="0"/>
              <a:t>Don’t over commit-Say, gracefully, “No”</a:t>
            </a:r>
          </a:p>
          <a:p>
            <a:r>
              <a:rPr lang="en-US" dirty="0"/>
              <a:t>Maximize efficiency – chuck Time Suckers!</a:t>
            </a:r>
          </a:p>
          <a:p>
            <a:r>
              <a:rPr lang="en-US" dirty="0"/>
              <a:t>Prioritize your Values, Vision &amp; Mission</a:t>
            </a:r>
          </a:p>
          <a:p>
            <a:r>
              <a:rPr lang="en-US" dirty="0"/>
              <a:t>Use a calendar, keep your appointments to INCLUDE SELF-CARE</a:t>
            </a:r>
          </a:p>
          <a:p>
            <a:r>
              <a:rPr lang="en-US" dirty="0"/>
              <a:t>Seek help-be vulnerable</a:t>
            </a:r>
          </a:p>
          <a:p>
            <a:r>
              <a:rPr lang="en-US" dirty="0"/>
              <a:t>Set healthy boundaries (FREE Open Forum)</a:t>
            </a:r>
          </a:p>
        </p:txBody>
      </p:sp>
    </p:spTree>
    <p:extLst>
      <p:ext uri="{BB962C8B-B14F-4D97-AF65-F5344CB8AC3E}">
        <p14:creationId xmlns:p14="http://schemas.microsoft.com/office/powerpoint/2010/main" val="283638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wl of food on a plate&#10;&#10;Description automatically generated">
            <a:extLst>
              <a:ext uri="{FF2B5EF4-FFF2-40B4-BE49-F238E27FC236}">
                <a16:creationId xmlns:a16="http://schemas.microsoft.com/office/drawing/2014/main" id="{6D5D32CD-5EAE-41C7-9888-F08E9571B4B6}"/>
              </a:ext>
            </a:extLst>
          </p:cNvPr>
          <p:cNvPicPr>
            <a:picLocks noChangeAspect="1"/>
          </p:cNvPicPr>
          <p:nvPr/>
        </p:nvPicPr>
        <p:blipFill rotWithShape="1">
          <a:blip r:embed="rId3" cstate="print">
            <a:duotone>
              <a:prstClr val="black"/>
              <a:schemeClr val="tx2">
                <a:tint val="45000"/>
                <a:satMod val="400000"/>
              </a:schemeClr>
            </a:duotone>
            <a:alphaModFix amt="12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35F8BA-FD19-4BAC-950D-569636CF7A1E}"/>
              </a:ext>
            </a:extLst>
          </p:cNvPr>
          <p:cNvSpPr>
            <a:spLocks noGrp="1"/>
          </p:cNvSpPr>
          <p:nvPr>
            <p:ph type="title"/>
          </p:nvPr>
        </p:nvSpPr>
        <p:spPr>
          <a:xfrm>
            <a:off x="838200" y="365125"/>
            <a:ext cx="10515600" cy="1325563"/>
          </a:xfrm>
        </p:spPr>
        <p:txBody>
          <a:bodyPr>
            <a:normAutofit/>
          </a:bodyPr>
          <a:lstStyle/>
          <a:p>
            <a:r>
              <a:rPr lang="en-US" sz="4600" dirty="0"/>
              <a:t>We can do better! Measure it to improve it. </a:t>
            </a:r>
          </a:p>
        </p:txBody>
      </p:sp>
      <p:sp>
        <p:nvSpPr>
          <p:cNvPr id="3" name="Content Placeholder 2">
            <a:extLst>
              <a:ext uri="{FF2B5EF4-FFF2-40B4-BE49-F238E27FC236}">
                <a16:creationId xmlns:a16="http://schemas.microsoft.com/office/drawing/2014/main" id="{39001DAE-728B-41E5-BC3D-B73A69EE682D}"/>
              </a:ext>
            </a:extLst>
          </p:cNvPr>
          <p:cNvSpPr>
            <a:spLocks noGrp="1"/>
          </p:cNvSpPr>
          <p:nvPr>
            <p:ph idx="1"/>
          </p:nvPr>
        </p:nvSpPr>
        <p:spPr>
          <a:xfrm>
            <a:off x="1120000" y="1825625"/>
            <a:ext cx="10233800" cy="4351338"/>
          </a:xfrm>
        </p:spPr>
        <p:txBody>
          <a:bodyPr>
            <a:normAutofit/>
          </a:bodyPr>
          <a:lstStyle/>
          <a:p>
            <a:r>
              <a:rPr lang="en-US" dirty="0"/>
              <a:t>32% of respondents know that no one else will take care of them but them and 25% don’t have time to take care of themselves because they are too busy helping others</a:t>
            </a:r>
          </a:p>
          <a:p>
            <a:r>
              <a:rPr lang="en-US" dirty="0"/>
              <a:t>34% eat unhealthy foods more than they’d like, while 23% eat OK</a:t>
            </a:r>
          </a:p>
          <a:p>
            <a:r>
              <a:rPr lang="en-US" dirty="0"/>
              <a:t>66% feel they drink an adequate amount of water (YES!)</a:t>
            </a:r>
          </a:p>
          <a:p>
            <a:r>
              <a:rPr lang="en-US" dirty="0"/>
              <a:t>Exercise percentages were all over the chart, from working out regularly to working out inconsistently or not at all</a:t>
            </a:r>
          </a:p>
          <a:p>
            <a:r>
              <a:rPr lang="en-US" dirty="0"/>
              <a:t>A large majority, 46% felt they got OK sleep, but it’s not always great</a:t>
            </a:r>
          </a:p>
          <a:p>
            <a:pPr marL="0" indent="0">
              <a:buNone/>
            </a:pPr>
            <a:endParaRPr lang="en-US" sz="2800" dirty="0"/>
          </a:p>
        </p:txBody>
      </p:sp>
    </p:spTree>
    <p:extLst>
      <p:ext uri="{BB962C8B-B14F-4D97-AF65-F5344CB8AC3E}">
        <p14:creationId xmlns:p14="http://schemas.microsoft.com/office/powerpoint/2010/main" val="298823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966C-AD96-44F1-AFAF-5F3D32421B02}"/>
              </a:ext>
            </a:extLst>
          </p:cNvPr>
          <p:cNvSpPr>
            <a:spLocks noGrp="1"/>
          </p:cNvSpPr>
          <p:nvPr>
            <p:ph type="title"/>
          </p:nvPr>
        </p:nvSpPr>
        <p:spPr>
          <a:xfrm>
            <a:off x="485775" y="404217"/>
            <a:ext cx="4438650" cy="1325563"/>
          </a:xfrm>
        </p:spPr>
        <p:txBody>
          <a:bodyPr>
            <a:normAutofit/>
          </a:bodyPr>
          <a:lstStyle/>
          <a:p>
            <a:r>
              <a:rPr lang="en-US" dirty="0"/>
              <a:t>Personal </a:t>
            </a:r>
          </a:p>
        </p:txBody>
      </p:sp>
      <p:sp>
        <p:nvSpPr>
          <p:cNvPr id="4" name="Isosceles Triangle 3">
            <a:extLst>
              <a:ext uri="{FF2B5EF4-FFF2-40B4-BE49-F238E27FC236}">
                <a16:creationId xmlns:a16="http://schemas.microsoft.com/office/drawing/2014/main" id="{F63EE75F-2150-48D2-9FE7-E647925A1679}"/>
              </a:ext>
            </a:extLst>
          </p:cNvPr>
          <p:cNvSpPr/>
          <p:nvPr/>
        </p:nvSpPr>
        <p:spPr>
          <a:xfrm>
            <a:off x="971549" y="1"/>
            <a:ext cx="9886950" cy="67968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Values</a:t>
            </a:r>
          </a:p>
        </p:txBody>
      </p:sp>
      <p:sp>
        <p:nvSpPr>
          <p:cNvPr id="7" name="Isosceles Triangle 6">
            <a:extLst>
              <a:ext uri="{FF2B5EF4-FFF2-40B4-BE49-F238E27FC236}">
                <a16:creationId xmlns:a16="http://schemas.microsoft.com/office/drawing/2014/main" id="{377FF3D4-BABC-48FD-B91B-E0FA1E2E6A51}"/>
              </a:ext>
            </a:extLst>
          </p:cNvPr>
          <p:cNvSpPr/>
          <p:nvPr/>
        </p:nvSpPr>
        <p:spPr>
          <a:xfrm>
            <a:off x="2857500" y="61118"/>
            <a:ext cx="6096000" cy="4072729"/>
          </a:xfrm>
          <a:prstGeom prst="triangle">
            <a:avLst/>
          </a:prstGeom>
          <a:solidFill>
            <a:srgbClr val="E570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sz="3200" dirty="0"/>
              <a:t>Vision</a:t>
            </a:r>
          </a:p>
        </p:txBody>
      </p:sp>
      <p:sp>
        <p:nvSpPr>
          <p:cNvPr id="5" name="Isosceles Triangle 4">
            <a:extLst>
              <a:ext uri="{FF2B5EF4-FFF2-40B4-BE49-F238E27FC236}">
                <a16:creationId xmlns:a16="http://schemas.microsoft.com/office/drawing/2014/main" id="{AE81869C-EEFE-44AB-B5CC-74CD78929D6A}"/>
              </a:ext>
            </a:extLst>
          </p:cNvPr>
          <p:cNvSpPr/>
          <p:nvPr/>
        </p:nvSpPr>
        <p:spPr>
          <a:xfrm>
            <a:off x="3495674" y="-33934"/>
            <a:ext cx="4838699" cy="333732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Mission</a:t>
            </a:r>
            <a:r>
              <a:rPr lang="en-US" dirty="0"/>
              <a:t> </a:t>
            </a:r>
          </a:p>
        </p:txBody>
      </p:sp>
      <p:cxnSp>
        <p:nvCxnSpPr>
          <p:cNvPr id="9" name="Straight Connector 8">
            <a:extLst>
              <a:ext uri="{FF2B5EF4-FFF2-40B4-BE49-F238E27FC236}">
                <a16:creationId xmlns:a16="http://schemas.microsoft.com/office/drawing/2014/main" id="{5C65561A-9134-4449-9C79-DAD95DEC667E}"/>
              </a:ext>
            </a:extLst>
          </p:cNvPr>
          <p:cNvCxnSpPr>
            <a:cxnSpLocks/>
          </p:cNvCxnSpPr>
          <p:nvPr/>
        </p:nvCxnSpPr>
        <p:spPr>
          <a:xfrm>
            <a:off x="485775" y="3303389"/>
            <a:ext cx="1122045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9BC9FC3-0B0A-4217-AC84-3B9656278AAB}"/>
              </a:ext>
            </a:extLst>
          </p:cNvPr>
          <p:cNvSpPr txBox="1"/>
          <p:nvPr/>
        </p:nvSpPr>
        <p:spPr>
          <a:xfrm>
            <a:off x="8953500" y="2781300"/>
            <a:ext cx="1922321" cy="584775"/>
          </a:xfrm>
          <a:prstGeom prst="rect">
            <a:avLst/>
          </a:prstGeom>
          <a:noFill/>
        </p:spPr>
        <p:txBody>
          <a:bodyPr wrap="none" rtlCol="0">
            <a:spAutoFit/>
          </a:bodyPr>
          <a:lstStyle/>
          <a:p>
            <a:r>
              <a:rPr lang="en-US" sz="3200" dirty="0"/>
              <a:t>Waterline </a:t>
            </a:r>
          </a:p>
        </p:txBody>
      </p:sp>
    </p:spTree>
    <p:extLst>
      <p:ext uri="{BB962C8B-B14F-4D97-AF65-F5344CB8AC3E}">
        <p14:creationId xmlns:p14="http://schemas.microsoft.com/office/powerpoint/2010/main" val="2134232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t="14936" b="795"/>
          <a:stretch/>
        </p:blipFill>
        <p:spPr>
          <a:xfrm>
            <a:off x="20" y="10"/>
            <a:ext cx="12191980" cy="6857990"/>
          </a:xfrm>
          <a:prstGeom prst="rect">
            <a:avLst/>
          </a:prstGeom>
        </p:spPr>
      </p:pic>
      <p:sp>
        <p:nvSpPr>
          <p:cNvPr id="2" name="Title 1"/>
          <p:cNvSpPr>
            <a:spLocks noGrp="1"/>
          </p:cNvSpPr>
          <p:nvPr>
            <p:ph type="title"/>
          </p:nvPr>
        </p:nvSpPr>
        <p:spPr>
          <a:xfrm>
            <a:off x="1380067" y="838200"/>
            <a:ext cx="9437159" cy="1227667"/>
          </a:xfrm>
        </p:spPr>
        <p:txBody>
          <a:bodyPr vert="horz" lIns="91440" tIns="45720" rIns="91440" bIns="45720" rtlCol="0" anchor="ctr">
            <a:normAutofit/>
          </a:bodyPr>
          <a:lstStyle/>
          <a:p>
            <a:r>
              <a:rPr lang="en-US" dirty="0">
                <a:solidFill>
                  <a:schemeClr val="bg1"/>
                </a:solidFill>
              </a:rPr>
              <a:t>Beginning with the end in mind</a:t>
            </a:r>
          </a:p>
        </p:txBody>
      </p:sp>
      <p:sp>
        <p:nvSpPr>
          <p:cNvPr id="7" name="Text Placeholder 6"/>
          <p:cNvSpPr>
            <a:spLocks noGrp="1"/>
          </p:cNvSpPr>
          <p:nvPr>
            <p:ph type="body" idx="1"/>
          </p:nvPr>
        </p:nvSpPr>
        <p:spPr>
          <a:xfrm>
            <a:off x="1380067" y="2006601"/>
            <a:ext cx="9437159" cy="3784600"/>
          </a:xfrm>
        </p:spPr>
        <p:txBody>
          <a:bodyPr vert="horz" lIns="91440" tIns="45720" rIns="91440" bIns="45720" rtlCol="0" anchor="ctr">
            <a:normAutofit/>
          </a:bodyPr>
          <a:lstStyle/>
          <a:p>
            <a:pPr>
              <a:lnSpc>
                <a:spcPct val="90000"/>
              </a:lnSpc>
            </a:pPr>
            <a:r>
              <a:rPr lang="en-US" dirty="0">
                <a:solidFill>
                  <a:schemeClr val="bg1"/>
                </a:solidFill>
              </a:rPr>
              <a:t>Top 3 Priorities </a:t>
            </a:r>
          </a:p>
          <a:p>
            <a:pPr>
              <a:lnSpc>
                <a:spcPct val="90000"/>
              </a:lnSpc>
              <a:buFont typeface="Arial"/>
              <a:buChar char="•"/>
            </a:pPr>
            <a:endParaRPr lang="en-US" dirty="0">
              <a:solidFill>
                <a:schemeClr val="bg1"/>
              </a:solidFill>
            </a:endParaRPr>
          </a:p>
          <a:p>
            <a:pPr>
              <a:lnSpc>
                <a:spcPct val="90000"/>
              </a:lnSpc>
            </a:pPr>
            <a:r>
              <a:rPr lang="en-US" dirty="0">
                <a:solidFill>
                  <a:schemeClr val="bg1"/>
                </a:solidFill>
              </a:rPr>
              <a:t>1.</a:t>
            </a:r>
          </a:p>
          <a:p>
            <a:pPr>
              <a:lnSpc>
                <a:spcPct val="90000"/>
              </a:lnSpc>
              <a:buFont typeface="Arial"/>
              <a:buChar char="•"/>
            </a:pPr>
            <a:endParaRPr lang="en-US" dirty="0">
              <a:solidFill>
                <a:schemeClr val="bg1"/>
              </a:solidFill>
            </a:endParaRPr>
          </a:p>
          <a:p>
            <a:pPr>
              <a:lnSpc>
                <a:spcPct val="90000"/>
              </a:lnSpc>
            </a:pPr>
            <a:r>
              <a:rPr lang="en-US" dirty="0">
                <a:solidFill>
                  <a:schemeClr val="bg1"/>
                </a:solidFill>
              </a:rPr>
              <a:t>2.</a:t>
            </a:r>
          </a:p>
          <a:p>
            <a:pPr>
              <a:lnSpc>
                <a:spcPct val="90000"/>
              </a:lnSpc>
              <a:buFont typeface="Arial"/>
              <a:buChar char="•"/>
            </a:pPr>
            <a:endParaRPr lang="en-US" dirty="0">
              <a:solidFill>
                <a:schemeClr val="bg1"/>
              </a:solidFill>
            </a:endParaRPr>
          </a:p>
          <a:p>
            <a:pPr>
              <a:lnSpc>
                <a:spcPct val="90000"/>
              </a:lnSpc>
            </a:pPr>
            <a:r>
              <a:rPr lang="en-US" dirty="0">
                <a:solidFill>
                  <a:schemeClr val="bg1"/>
                </a:solidFill>
              </a:rPr>
              <a:t>3. </a:t>
            </a:r>
          </a:p>
        </p:txBody>
      </p:sp>
    </p:spTree>
    <p:extLst>
      <p:ext uri="{BB962C8B-B14F-4D97-AF65-F5344CB8AC3E}">
        <p14:creationId xmlns:p14="http://schemas.microsoft.com/office/powerpoint/2010/main" val="3700281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932449"/>
            <a:ext cx="12191999" cy="940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444721" y="728132"/>
            <a:ext cx="2510593" cy="911981"/>
          </a:xfrm>
          <a:solidFill>
            <a:srgbClr val="002060"/>
          </a:solidFill>
        </p:spPr>
        <p:txBody>
          <a:bodyPr>
            <a:normAutofit fontScale="90000"/>
          </a:bodyPr>
          <a:lstStyle/>
          <a:p>
            <a:r>
              <a:rPr lang="en-US" dirty="0"/>
              <a:t>Top 3 Priorities </a:t>
            </a:r>
          </a:p>
        </p:txBody>
      </p:sp>
    </p:spTree>
    <p:extLst>
      <p:ext uri="{BB962C8B-B14F-4D97-AF65-F5344CB8AC3E}">
        <p14:creationId xmlns:p14="http://schemas.microsoft.com/office/powerpoint/2010/main" val="1348572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1600" y="0"/>
            <a:ext cx="6666335" cy="6858000"/>
          </a:xfrm>
        </p:spPr>
      </p:pic>
      <p:pic>
        <p:nvPicPr>
          <p:cNvPr id="3" name="Picture 2"/>
          <p:cNvPicPr>
            <a:picLocks noChangeAspect="1"/>
          </p:cNvPicPr>
          <p:nvPr/>
        </p:nvPicPr>
        <p:blipFill>
          <a:blip r:embed="rId4"/>
          <a:stretch>
            <a:fillRect/>
          </a:stretch>
        </p:blipFill>
        <p:spPr>
          <a:xfrm>
            <a:off x="5383238" y="0"/>
            <a:ext cx="6808762" cy="7380490"/>
          </a:xfrm>
          <a:prstGeom prst="rect">
            <a:avLst/>
          </a:prstGeom>
        </p:spPr>
      </p:pic>
      <p:sp>
        <p:nvSpPr>
          <p:cNvPr id="2" name="TextBox 1"/>
          <p:cNvSpPr txBox="1"/>
          <p:nvPr/>
        </p:nvSpPr>
        <p:spPr>
          <a:xfrm>
            <a:off x="603114" y="661480"/>
            <a:ext cx="2883738" cy="646331"/>
          </a:xfrm>
          <a:prstGeom prst="rect">
            <a:avLst/>
          </a:prstGeom>
          <a:noFill/>
        </p:spPr>
        <p:txBody>
          <a:bodyPr wrap="none" rtlCol="0">
            <a:spAutoFit/>
          </a:bodyPr>
          <a:lstStyle/>
          <a:p>
            <a:r>
              <a:rPr lang="en-US" sz="3600" dirty="0">
                <a:solidFill>
                  <a:schemeClr val="accent1">
                    <a:lumMod val="50000"/>
                  </a:schemeClr>
                </a:solidFill>
              </a:rPr>
              <a:t>SMART Goal  </a:t>
            </a:r>
          </a:p>
        </p:txBody>
      </p:sp>
      <p:sp>
        <p:nvSpPr>
          <p:cNvPr id="4" name="TextBox 3">
            <a:extLst>
              <a:ext uri="{FF2B5EF4-FFF2-40B4-BE49-F238E27FC236}">
                <a16:creationId xmlns:a16="http://schemas.microsoft.com/office/drawing/2014/main" id="{DE998CD6-C0CF-4974-ADD8-0F8079451408}"/>
              </a:ext>
            </a:extLst>
          </p:cNvPr>
          <p:cNvSpPr txBox="1"/>
          <p:nvPr/>
        </p:nvSpPr>
        <p:spPr>
          <a:xfrm>
            <a:off x="5627076" y="816223"/>
            <a:ext cx="436100" cy="369332"/>
          </a:xfrm>
          <a:prstGeom prst="rect">
            <a:avLst/>
          </a:prstGeom>
          <a:solidFill>
            <a:schemeClr val="bg2">
              <a:lumMod val="60000"/>
              <a:lumOff val="40000"/>
            </a:schemeClr>
          </a:solidFill>
        </p:spPr>
        <p:txBody>
          <a:bodyPr wrap="square" rtlCol="0">
            <a:spAutoFit/>
          </a:bodyPr>
          <a:lstStyle/>
          <a:p>
            <a:r>
              <a:rPr lang="en-US" b="1" dirty="0">
                <a:solidFill>
                  <a:schemeClr val="bg1"/>
                </a:solidFill>
              </a:rPr>
              <a:t> S</a:t>
            </a:r>
            <a:endParaRPr lang="en-US" b="1" dirty="0"/>
          </a:p>
        </p:txBody>
      </p:sp>
      <p:sp>
        <p:nvSpPr>
          <p:cNvPr id="5" name="Rectangle 4">
            <a:extLst>
              <a:ext uri="{FF2B5EF4-FFF2-40B4-BE49-F238E27FC236}">
                <a16:creationId xmlns:a16="http://schemas.microsoft.com/office/drawing/2014/main" id="{455F2B28-8CBE-4C60-A934-74237D722471}"/>
              </a:ext>
            </a:extLst>
          </p:cNvPr>
          <p:cNvSpPr/>
          <p:nvPr/>
        </p:nvSpPr>
        <p:spPr>
          <a:xfrm>
            <a:off x="5651803" y="1776364"/>
            <a:ext cx="411372" cy="369332"/>
          </a:xfrm>
          <a:prstGeom prst="rect">
            <a:avLst/>
          </a:prstGeom>
          <a:solidFill>
            <a:schemeClr val="bg2">
              <a:lumMod val="60000"/>
              <a:lumOff val="40000"/>
            </a:schemeClr>
          </a:solidFill>
        </p:spPr>
        <p:txBody>
          <a:bodyPr wrap="square">
            <a:spAutoFit/>
          </a:bodyPr>
          <a:lstStyle/>
          <a:p>
            <a:r>
              <a:rPr lang="en-US" b="1" dirty="0">
                <a:solidFill>
                  <a:schemeClr val="bg1"/>
                </a:solidFill>
              </a:rPr>
              <a:t> A</a:t>
            </a:r>
            <a:endParaRPr lang="en-US" dirty="0"/>
          </a:p>
        </p:txBody>
      </p:sp>
      <p:sp>
        <p:nvSpPr>
          <p:cNvPr id="6" name="Rectangle 5">
            <a:extLst>
              <a:ext uri="{FF2B5EF4-FFF2-40B4-BE49-F238E27FC236}">
                <a16:creationId xmlns:a16="http://schemas.microsoft.com/office/drawing/2014/main" id="{B4E84959-4BEF-4388-B9FF-2377370FF012}"/>
              </a:ext>
            </a:extLst>
          </p:cNvPr>
          <p:cNvSpPr/>
          <p:nvPr/>
        </p:nvSpPr>
        <p:spPr>
          <a:xfrm>
            <a:off x="5627076" y="1236204"/>
            <a:ext cx="436100" cy="375960"/>
          </a:xfrm>
          <a:prstGeom prst="rect">
            <a:avLst/>
          </a:prstGeom>
          <a:solidFill>
            <a:schemeClr val="bg2">
              <a:lumMod val="60000"/>
              <a:lumOff val="40000"/>
            </a:schemeClr>
          </a:solidFill>
        </p:spPr>
        <p:txBody>
          <a:bodyPr wrap="square">
            <a:spAutoFit/>
          </a:bodyPr>
          <a:lstStyle/>
          <a:p>
            <a:r>
              <a:rPr lang="en-US" b="1" dirty="0">
                <a:solidFill>
                  <a:schemeClr val="bg1"/>
                </a:solidFill>
              </a:rPr>
              <a:t>M</a:t>
            </a:r>
            <a:endParaRPr lang="en-US" dirty="0"/>
          </a:p>
        </p:txBody>
      </p:sp>
      <p:sp>
        <p:nvSpPr>
          <p:cNvPr id="7" name="Rectangle 6">
            <a:extLst>
              <a:ext uri="{FF2B5EF4-FFF2-40B4-BE49-F238E27FC236}">
                <a16:creationId xmlns:a16="http://schemas.microsoft.com/office/drawing/2014/main" id="{9A669410-29F0-4C93-9EDF-445701995BC9}"/>
              </a:ext>
            </a:extLst>
          </p:cNvPr>
          <p:cNvSpPr/>
          <p:nvPr/>
        </p:nvSpPr>
        <p:spPr>
          <a:xfrm>
            <a:off x="5627076" y="3505579"/>
            <a:ext cx="436100" cy="369332"/>
          </a:xfrm>
          <a:prstGeom prst="rect">
            <a:avLst/>
          </a:prstGeom>
          <a:solidFill>
            <a:schemeClr val="bg2">
              <a:lumMod val="60000"/>
              <a:lumOff val="40000"/>
            </a:schemeClr>
          </a:solidFill>
        </p:spPr>
        <p:txBody>
          <a:bodyPr wrap="square">
            <a:spAutoFit/>
          </a:bodyPr>
          <a:lstStyle/>
          <a:p>
            <a:r>
              <a:rPr lang="en-US" b="1" dirty="0">
                <a:solidFill>
                  <a:schemeClr val="bg1"/>
                </a:solidFill>
              </a:rPr>
              <a:t> R</a:t>
            </a:r>
            <a:endParaRPr lang="en-US" dirty="0"/>
          </a:p>
        </p:txBody>
      </p:sp>
      <p:sp>
        <p:nvSpPr>
          <p:cNvPr id="8" name="Rectangle 7">
            <a:extLst>
              <a:ext uri="{FF2B5EF4-FFF2-40B4-BE49-F238E27FC236}">
                <a16:creationId xmlns:a16="http://schemas.microsoft.com/office/drawing/2014/main" id="{FB2E1AF4-A797-4331-9917-A78897FDA523}"/>
              </a:ext>
            </a:extLst>
          </p:cNvPr>
          <p:cNvSpPr/>
          <p:nvPr/>
        </p:nvSpPr>
        <p:spPr>
          <a:xfrm>
            <a:off x="5687870" y="4369748"/>
            <a:ext cx="375305" cy="371063"/>
          </a:xfrm>
          <a:prstGeom prst="rect">
            <a:avLst/>
          </a:prstGeom>
          <a:solidFill>
            <a:schemeClr val="bg2">
              <a:lumMod val="60000"/>
              <a:lumOff val="40000"/>
            </a:schemeClr>
          </a:solidFill>
        </p:spPr>
        <p:txBody>
          <a:bodyPr wrap="square">
            <a:spAutoFit/>
          </a:bodyPr>
          <a:lstStyle/>
          <a:p>
            <a:r>
              <a:rPr lang="en-US" b="1" dirty="0">
                <a:solidFill>
                  <a:schemeClr val="bg1"/>
                </a:solidFill>
              </a:rPr>
              <a:t> T</a:t>
            </a:r>
            <a:endParaRPr lang="en-US" dirty="0"/>
          </a:p>
        </p:txBody>
      </p:sp>
      <p:sp>
        <p:nvSpPr>
          <p:cNvPr id="10" name="Rectangle 9">
            <a:extLst>
              <a:ext uri="{FF2B5EF4-FFF2-40B4-BE49-F238E27FC236}">
                <a16:creationId xmlns:a16="http://schemas.microsoft.com/office/drawing/2014/main" id="{BD7612DC-0252-4BE7-9801-CBA34F3ACEDA}"/>
              </a:ext>
            </a:extLst>
          </p:cNvPr>
          <p:cNvSpPr/>
          <p:nvPr/>
        </p:nvSpPr>
        <p:spPr>
          <a:xfrm>
            <a:off x="5687870" y="5807876"/>
            <a:ext cx="3245115" cy="369332"/>
          </a:xfrm>
          <a:prstGeom prst="rect">
            <a:avLst/>
          </a:prstGeom>
          <a:solidFill>
            <a:schemeClr val="bg2">
              <a:lumMod val="60000"/>
              <a:lumOff val="40000"/>
            </a:schemeClr>
          </a:solidFill>
        </p:spPr>
        <p:txBody>
          <a:bodyPr wrap="square">
            <a:spAutoFit/>
          </a:bodyPr>
          <a:lstStyle/>
          <a:p>
            <a:r>
              <a:rPr lang="en-US" b="1" dirty="0">
                <a:solidFill>
                  <a:schemeClr val="bg1"/>
                </a:solidFill>
              </a:rPr>
              <a:t> CELEBRATE!! </a:t>
            </a:r>
            <a:endParaRPr lang="en-US" dirty="0"/>
          </a:p>
        </p:txBody>
      </p:sp>
    </p:spTree>
    <p:extLst>
      <p:ext uri="{BB962C8B-B14F-4D97-AF65-F5344CB8AC3E}">
        <p14:creationId xmlns:p14="http://schemas.microsoft.com/office/powerpoint/2010/main" val="27832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86E64-387F-4300-9928-8CAC12A3109E}"/>
              </a:ext>
            </a:extLst>
          </p:cNvPr>
          <p:cNvPicPr>
            <a:picLocks noChangeAspect="1"/>
          </p:cNvPicPr>
          <p:nvPr/>
        </p:nvPicPr>
        <p:blipFill rotWithShape="1">
          <a:blip r:embed="rId3" cstate="print">
            <a:duotone>
              <a:prstClr val="black"/>
              <a:schemeClr val="tx2">
                <a:tint val="45000"/>
                <a:satMod val="400000"/>
              </a:schemeClr>
            </a:duotone>
            <a:alphaModFix amt="12000"/>
            <a:extLst>
              <a:ext uri="{28A0092B-C50C-407E-A947-70E740481C1C}">
                <a14:useLocalDpi xmlns:a14="http://schemas.microsoft.com/office/drawing/2010/main" val="0"/>
              </a:ext>
            </a:extLst>
          </a:blip>
          <a:srcRect t="25000"/>
          <a:stretch/>
        </p:blipFill>
        <p:spPr>
          <a:xfrm>
            <a:off x="20" y="1"/>
            <a:ext cx="12191980" cy="6858000"/>
          </a:xfrm>
          <a:prstGeom prst="rect">
            <a:avLst/>
          </a:prstGeom>
        </p:spPr>
      </p:pic>
      <p:sp>
        <p:nvSpPr>
          <p:cNvPr id="2" name="Title 1">
            <a:extLst>
              <a:ext uri="{FF2B5EF4-FFF2-40B4-BE49-F238E27FC236}">
                <a16:creationId xmlns:a16="http://schemas.microsoft.com/office/drawing/2014/main" id="{03F4C2A0-7F5A-4612-B8C0-D23253F1BBA7}"/>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54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You’ve Got THIS </a:t>
            </a:r>
          </a:p>
        </p:txBody>
      </p:sp>
      <p:sp>
        <p:nvSpPr>
          <p:cNvPr id="4" name="Subtitle 3">
            <a:extLst>
              <a:ext uri="{FF2B5EF4-FFF2-40B4-BE49-F238E27FC236}">
                <a16:creationId xmlns:a16="http://schemas.microsoft.com/office/drawing/2014/main" id="{5A0EA8C3-53FF-4423-BCED-574598959E67}"/>
              </a:ext>
            </a:extLst>
          </p:cNvPr>
          <p:cNvSpPr>
            <a:spLocks noGrp="1"/>
          </p:cNvSpPr>
          <p:nvPr>
            <p:ph type="subTitle" idx="1"/>
          </p:nvPr>
        </p:nvSpPr>
        <p:spPr>
          <a:xfrm>
            <a:off x="1120000" y="1825625"/>
            <a:ext cx="10233800" cy="4351338"/>
          </a:xfrm>
        </p:spPr>
        <p:txBody>
          <a:bodyPr vert="horz" lIns="91440" tIns="45720" rIns="91440" bIns="45720" rtlCol="0">
            <a:normAutofit/>
          </a:bodyPr>
          <a:lstStyle/>
          <a:p>
            <a:pPr lvl="0" indent="-228600" algn="l">
              <a:buFont typeface="Arial" panose="020B0604020202020204" pitchFamily="34" charset="0"/>
              <a:buChar char="•"/>
            </a:pPr>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Craft your Values, Vision &amp; Mission </a:t>
            </a:r>
          </a:p>
          <a:p>
            <a:pPr lvl="0" indent="-228600" algn="l">
              <a:buFont typeface="Arial" panose="020B0604020202020204" pitchFamily="34" charset="0"/>
              <a:buChar char="•"/>
            </a:pPr>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Holistic Wellbeing </a:t>
            </a:r>
          </a:p>
          <a:p>
            <a:pPr lvl="0" indent="-228600" algn="l">
              <a:buFont typeface="Arial" panose="020B0604020202020204" pitchFamily="34" charset="0"/>
              <a:buChar char="•"/>
            </a:pPr>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Work/Life Blend </a:t>
            </a:r>
          </a:p>
          <a:p>
            <a:pPr lvl="0" indent="-228600" algn="l">
              <a:buFont typeface="Arial" panose="020B0604020202020204" pitchFamily="34" charset="0"/>
              <a:buChar char="•"/>
            </a:pPr>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rPr>
              <a:t>Be kind, be mindful in developing new habits</a:t>
            </a:r>
          </a:p>
        </p:txBody>
      </p:sp>
      <p:sp>
        <p:nvSpPr>
          <p:cNvPr id="3" name="Rectangle 2">
            <a:extLst>
              <a:ext uri="{FF2B5EF4-FFF2-40B4-BE49-F238E27FC236}">
                <a16:creationId xmlns:a16="http://schemas.microsoft.com/office/drawing/2014/main" id="{8F245ADA-295C-4E56-BDAE-8DD1D6E64383}"/>
              </a:ext>
            </a:extLst>
          </p:cNvPr>
          <p:cNvSpPr/>
          <p:nvPr/>
        </p:nvSpPr>
        <p:spPr>
          <a:xfrm>
            <a:off x="9231035" y="6104355"/>
            <a:ext cx="1601721" cy="369332"/>
          </a:xfrm>
          <a:prstGeom prst="rect">
            <a:avLst/>
          </a:prstGeom>
        </p:spPr>
        <p:txBody>
          <a:bodyPr wrap="none">
            <a:spAutoFit/>
          </a:bodyPr>
          <a:lstStyle/>
          <a:p>
            <a:pPr>
              <a:spcAft>
                <a:spcPts val="600"/>
              </a:spcAft>
            </a:pPr>
            <a:r>
              <a:rPr lang="en-US" dirty="0">
                <a:solidFill>
                  <a:schemeClr val="bg1"/>
                </a:solidFill>
              </a:rPr>
              <a:t>Deposit Photo </a:t>
            </a:r>
            <a:endParaRPr lang="en-US">
              <a:solidFill>
                <a:schemeClr val="bg1"/>
              </a:solidFill>
            </a:endParaRPr>
          </a:p>
        </p:txBody>
      </p:sp>
    </p:spTree>
    <p:extLst>
      <p:ext uri="{BB962C8B-B14F-4D97-AF65-F5344CB8AC3E}">
        <p14:creationId xmlns:p14="http://schemas.microsoft.com/office/powerpoint/2010/main" val="35423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1EE20-A66F-422A-9C41-7D445CFE03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14848"/>
            <a:ext cx="12192000" cy="8115300"/>
          </a:xfrm>
          <a:prstGeom prst="rect">
            <a:avLst/>
          </a:prstGeom>
        </p:spPr>
      </p:pic>
      <p:sp>
        <p:nvSpPr>
          <p:cNvPr id="3" name="Title 2">
            <a:extLst>
              <a:ext uri="{FF2B5EF4-FFF2-40B4-BE49-F238E27FC236}">
                <a16:creationId xmlns:a16="http://schemas.microsoft.com/office/drawing/2014/main" id="{D2DDABB1-5E6B-4365-AD9E-DDCE7E972742}"/>
              </a:ext>
            </a:extLst>
          </p:cNvPr>
          <p:cNvSpPr>
            <a:spLocks noGrp="1"/>
          </p:cNvSpPr>
          <p:nvPr>
            <p:ph type="title"/>
          </p:nvPr>
        </p:nvSpPr>
        <p:spPr bwMode="ltGray">
          <a:xfrm>
            <a:off x="400785" y="798276"/>
            <a:ext cx="6752522" cy="1293962"/>
          </a:xfrm>
        </p:spPr>
        <p:txBody>
          <a:bodyPr/>
          <a:lstStyle/>
          <a:p>
            <a:r>
              <a:rPr lang="en-US" sz="8800" spc="0" dirty="0">
                <a:solidFill>
                  <a:schemeClr val="tx1"/>
                </a:solidFill>
              </a:rPr>
              <a:t>Thank</a:t>
            </a:r>
            <a:r>
              <a:rPr lang="en-US" sz="6600" spc="0" dirty="0">
                <a:solidFill>
                  <a:schemeClr val="tx1"/>
                </a:solidFill>
              </a:rPr>
              <a:t> </a:t>
            </a:r>
            <a:r>
              <a:rPr lang="en-US" sz="8800" spc="0" dirty="0">
                <a:solidFill>
                  <a:schemeClr val="tx1"/>
                </a:solidFill>
              </a:rPr>
              <a:t>You</a:t>
            </a:r>
          </a:p>
        </p:txBody>
      </p:sp>
      <p:sp>
        <p:nvSpPr>
          <p:cNvPr id="22" name="Title 2">
            <a:extLst>
              <a:ext uri="{FF2B5EF4-FFF2-40B4-BE49-F238E27FC236}">
                <a16:creationId xmlns:a16="http://schemas.microsoft.com/office/drawing/2014/main" id="{EAB81DC2-1E1C-4C20-AC71-50731F4F3B1C}"/>
              </a:ext>
            </a:extLst>
          </p:cNvPr>
          <p:cNvSpPr txBox="1">
            <a:spLocks/>
          </p:cNvSpPr>
          <p:nvPr/>
        </p:nvSpPr>
        <p:spPr bwMode="ltGray">
          <a:xfrm>
            <a:off x="4119467" y="1698019"/>
            <a:ext cx="7796761" cy="1293962"/>
          </a:xfrm>
          <a:prstGeom prst="rect">
            <a:avLst/>
          </a:prstGeom>
        </p:spPr>
        <p:txBody>
          <a:bodyPr vert="horz" lIns="0" tIns="0" rIns="0" bIns="0" rtlCol="0" anchor="b">
            <a:noAutofit/>
          </a:bodyPr>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sz="8800" spc="0" dirty="0"/>
              <a:t>Questions?</a:t>
            </a:r>
          </a:p>
        </p:txBody>
      </p:sp>
      <p:sp>
        <p:nvSpPr>
          <p:cNvPr id="6" name="Rectangle 5">
            <a:extLst>
              <a:ext uri="{FF2B5EF4-FFF2-40B4-BE49-F238E27FC236}">
                <a16:creationId xmlns:a16="http://schemas.microsoft.com/office/drawing/2014/main" id="{E00EAF47-7CBA-42D1-84F9-EBB51D008675}"/>
              </a:ext>
            </a:extLst>
          </p:cNvPr>
          <p:cNvSpPr/>
          <p:nvPr/>
        </p:nvSpPr>
        <p:spPr>
          <a:xfrm>
            <a:off x="431731" y="6305258"/>
            <a:ext cx="982961" cy="369332"/>
          </a:xfrm>
          <a:prstGeom prst="rect">
            <a:avLst/>
          </a:prstGeom>
        </p:spPr>
        <p:txBody>
          <a:bodyPr wrap="none">
            <a:spAutoFit/>
          </a:bodyPr>
          <a:lstStyle/>
          <a:p>
            <a:r>
              <a:rPr lang="en-US" dirty="0" err="1">
                <a:solidFill>
                  <a:schemeClr val="bg1"/>
                </a:solidFill>
              </a:rPr>
              <a:t>Pixabay</a:t>
            </a:r>
            <a:r>
              <a:rPr lang="en-US" dirty="0">
                <a:solidFill>
                  <a:schemeClr val="bg1"/>
                </a:solidFill>
              </a:rPr>
              <a:t> </a:t>
            </a:r>
          </a:p>
        </p:txBody>
      </p:sp>
    </p:spTree>
    <p:extLst>
      <p:ext uri="{BB962C8B-B14F-4D97-AF65-F5344CB8AC3E}">
        <p14:creationId xmlns:p14="http://schemas.microsoft.com/office/powerpoint/2010/main" val="311331848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A24037-1485-471D-97FA-311BA846F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83" y="-923925"/>
            <a:ext cx="13127135" cy="8809538"/>
          </a:xfrm>
          <a:prstGeom prst="rect">
            <a:avLst/>
          </a:prstGeom>
        </p:spPr>
      </p:pic>
      <p:sp>
        <p:nvSpPr>
          <p:cNvPr id="2" name="TextBox 1"/>
          <p:cNvSpPr txBox="1"/>
          <p:nvPr/>
        </p:nvSpPr>
        <p:spPr>
          <a:xfrm>
            <a:off x="7877561" y="536713"/>
            <a:ext cx="4784891" cy="6647974"/>
          </a:xfrm>
          <a:prstGeom prst="rect">
            <a:avLst/>
          </a:prstGeom>
          <a:noFill/>
        </p:spPr>
        <p:txBody>
          <a:bodyPr wrap="square" rtlCol="0">
            <a:spAutoFit/>
          </a:bodyPr>
          <a:lstStyle/>
          <a:p>
            <a:r>
              <a:rPr lang="en-US" sz="6600" dirty="0">
                <a:solidFill>
                  <a:schemeClr val="accent1">
                    <a:lumMod val="50000"/>
                  </a:schemeClr>
                </a:solidFill>
              </a:rPr>
              <a:t>Thank you!</a:t>
            </a: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endParaRPr lang="en-US" sz="3600" dirty="0">
              <a:solidFill>
                <a:schemeClr val="accent1">
                  <a:lumMod val="50000"/>
                </a:schemeClr>
              </a:solidFill>
            </a:endParaRPr>
          </a:p>
          <a:p>
            <a:r>
              <a:rPr lang="en-US" sz="3600" dirty="0">
                <a:solidFill>
                  <a:schemeClr val="accent1">
                    <a:lumMod val="50000"/>
                  </a:schemeClr>
                </a:solidFill>
              </a:rPr>
              <a:t> </a:t>
            </a:r>
          </a:p>
        </p:txBody>
      </p:sp>
      <p:sp>
        <p:nvSpPr>
          <p:cNvPr id="5" name="Rectangle 4">
            <a:extLst>
              <a:ext uri="{FF2B5EF4-FFF2-40B4-BE49-F238E27FC236}">
                <a16:creationId xmlns:a16="http://schemas.microsoft.com/office/drawing/2014/main" id="{7889E763-C7A5-4BC9-B78C-24FADE31A0EC}"/>
              </a:ext>
            </a:extLst>
          </p:cNvPr>
          <p:cNvSpPr/>
          <p:nvPr/>
        </p:nvSpPr>
        <p:spPr>
          <a:xfrm>
            <a:off x="7970100" y="6176963"/>
            <a:ext cx="982961" cy="369332"/>
          </a:xfrm>
          <a:prstGeom prst="rect">
            <a:avLst/>
          </a:prstGeom>
        </p:spPr>
        <p:txBody>
          <a:bodyPr wrap="none">
            <a:spAutoFit/>
          </a:bodyPr>
          <a:lstStyle/>
          <a:p>
            <a:r>
              <a:rPr lang="en-US" dirty="0" err="1">
                <a:solidFill>
                  <a:schemeClr val="bg1"/>
                </a:solidFill>
              </a:rPr>
              <a:t>Pixabay</a:t>
            </a:r>
            <a:r>
              <a:rPr lang="en-US" dirty="0">
                <a:solidFill>
                  <a:schemeClr val="bg1"/>
                </a:solidFill>
              </a:rPr>
              <a:t> </a:t>
            </a:r>
          </a:p>
        </p:txBody>
      </p:sp>
    </p:spTree>
    <p:extLst>
      <p:ext uri="{BB962C8B-B14F-4D97-AF65-F5344CB8AC3E}">
        <p14:creationId xmlns:p14="http://schemas.microsoft.com/office/powerpoint/2010/main" val="3816628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CA038DF2-33DC-46B2-A5AA-18A9C85A3153}"/>
              </a:ext>
            </a:extLst>
          </p:cNvPr>
          <p:cNvPicPr>
            <a:picLocks noChangeAspect="1"/>
          </p:cNvPicPr>
          <p:nvPr/>
        </p:nvPicPr>
        <p:blipFill rotWithShape="1">
          <a:blip r:embed="rId2" cstate="print">
            <a:duotone>
              <a:prstClr val="black"/>
              <a:schemeClr val="tx2">
                <a:tint val="45000"/>
                <a:satMod val="400000"/>
              </a:schemeClr>
            </a:duotone>
            <a:alphaModFix amt="12000"/>
            <a:extLst>
              <a:ext uri="{28A0092B-C50C-407E-A947-70E740481C1C}">
                <a14:useLocalDpi xmlns:a14="http://schemas.microsoft.com/office/drawing/2010/main" val="0"/>
              </a:ext>
            </a:extLst>
          </a:blip>
          <a:srcRect b="25000"/>
          <a:stretch/>
        </p:blipFill>
        <p:spPr>
          <a:xfrm>
            <a:off x="20" y="1"/>
            <a:ext cx="12191980" cy="6858000"/>
          </a:xfrm>
          <a:prstGeom prst="rect">
            <a:avLst/>
          </a:prstGeom>
        </p:spPr>
      </p:pic>
      <p:sp>
        <p:nvSpPr>
          <p:cNvPr id="3" name="Content Placeholder 2">
            <a:extLst>
              <a:ext uri="{FF2B5EF4-FFF2-40B4-BE49-F238E27FC236}">
                <a16:creationId xmlns:a16="http://schemas.microsoft.com/office/drawing/2014/main" id="{34FF966E-4894-438A-B8A8-99B42E4F6784}"/>
              </a:ext>
            </a:extLst>
          </p:cNvPr>
          <p:cNvSpPr>
            <a:spLocks noGrp="1"/>
          </p:cNvSpPr>
          <p:nvPr>
            <p:ph idx="1"/>
          </p:nvPr>
        </p:nvSpPr>
        <p:spPr>
          <a:xfrm>
            <a:off x="1120000" y="1825625"/>
            <a:ext cx="10233800" cy="4351338"/>
          </a:xfrm>
        </p:spPr>
        <p:txBody>
          <a:bodyPr>
            <a:normAutofit/>
          </a:bodyPr>
          <a:lstStyle/>
          <a:p>
            <a:pPr marL="0" indent="0">
              <a:buNone/>
            </a:pPr>
            <a:r>
              <a:rPr lang="en-US" altLang="en-US" dirty="0"/>
              <a:t>Rebecca Rose, CVT</a:t>
            </a:r>
            <a:r>
              <a:rPr lang="en-US" dirty="0"/>
              <a:t> </a:t>
            </a:r>
          </a:p>
          <a:p>
            <a:pPr marL="0" indent="0">
              <a:buNone/>
            </a:pPr>
            <a:r>
              <a:rPr lang="en-US" dirty="0">
                <a:hlinkClick r:id="rId3">
                  <a:extLst>
                    <a:ext uri="{A12FA001-AC4F-418D-AE19-62706E023703}">
                      <ahyp:hlinkClr xmlns:ahyp="http://schemas.microsoft.com/office/drawing/2018/hyperlinkcolor" val="tx"/>
                    </a:ext>
                  </a:extLst>
                </a:hlinkClick>
              </a:rPr>
              <a:t>Rebecca@CATALYSTVeTPC.com</a:t>
            </a:r>
            <a:r>
              <a:rPr lang="en-US" dirty="0"/>
              <a:t> </a:t>
            </a:r>
          </a:p>
          <a:p>
            <a:pPr marL="0" indent="0">
              <a:buNone/>
            </a:pPr>
            <a:endParaRPr lang="en-US" dirty="0"/>
          </a:p>
          <a:p>
            <a:pPr marL="0" indent="0">
              <a:buNone/>
            </a:pPr>
            <a:r>
              <a:rPr lang="en-US" dirty="0"/>
              <a:t>Invite to Veterinary Teams Living Well (closed Facebook page) </a:t>
            </a:r>
          </a:p>
          <a:p>
            <a:pPr marL="0" indent="0">
              <a:buNone/>
            </a:pPr>
            <a:endParaRPr lang="en-US" dirty="0"/>
          </a:p>
          <a:p>
            <a:pPr marL="0" indent="0">
              <a:buNone/>
            </a:pPr>
            <a:r>
              <a:rPr lang="en-US" dirty="0"/>
              <a:t>Sign up for CATALYST Chronicles, bimonthly </a:t>
            </a:r>
            <a:r>
              <a:rPr lang="en-US" dirty="0" err="1"/>
              <a:t>eNewsletter</a:t>
            </a:r>
            <a:r>
              <a:rPr lang="en-US" dirty="0"/>
              <a:t> </a:t>
            </a:r>
          </a:p>
          <a:p>
            <a:pPr marL="0" indent="0">
              <a:buNone/>
            </a:pPr>
            <a:endParaRPr lang="en-US" dirty="0"/>
          </a:p>
          <a:p>
            <a:pPr marL="0" indent="0">
              <a:buNone/>
            </a:pPr>
            <a:r>
              <a:rPr lang="en-US" dirty="0">
                <a:hlinkClick r:id="rId4"/>
              </a:rPr>
              <a:t>www.CATALYSTVetPC.com</a:t>
            </a:r>
            <a:r>
              <a:rPr lang="en-US" dirty="0"/>
              <a:t> </a:t>
            </a:r>
          </a:p>
          <a:p>
            <a:pPr marL="0" indent="0">
              <a:buNone/>
            </a:pPr>
            <a:endParaRPr lang="en-US" dirty="0"/>
          </a:p>
        </p:txBody>
      </p:sp>
    </p:spTree>
    <p:extLst>
      <p:ext uri="{BB962C8B-B14F-4D97-AF65-F5344CB8AC3E}">
        <p14:creationId xmlns:p14="http://schemas.microsoft.com/office/powerpoint/2010/main" val="333227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ctrTitle"/>
          </p:nvPr>
        </p:nvSpPr>
        <p:spPr>
          <a:xfrm>
            <a:off x="6830238" y="257262"/>
            <a:ext cx="3986988" cy="1456267"/>
          </a:xfrm>
        </p:spPr>
        <p:txBody>
          <a:bodyPr vert="horz" lIns="91440" tIns="45720" rIns="91440" bIns="45720" rtlCol="0" anchor="ctr">
            <a:normAutofit/>
          </a:bodyPr>
          <a:lstStyle/>
          <a:p>
            <a:pPr algn="l">
              <a:defRPr/>
            </a:pPr>
            <a:r>
              <a:rPr lang="en-US" altLang="en-US" sz="3600" kern="1200" cap="all" dirty="0">
                <a:ln w="3175" cmpd="sng">
                  <a:noFill/>
                </a:ln>
                <a:solidFill>
                  <a:schemeClr val="tx1"/>
                </a:solidFill>
                <a:effectLst/>
                <a:latin typeface="+mj-lt"/>
                <a:ea typeface="+mj-ea"/>
                <a:cs typeface="+mj-cs"/>
              </a:rPr>
              <a:t>Rebecca Rose, CVT</a:t>
            </a:r>
          </a:p>
        </p:txBody>
      </p:sp>
      <p:pic>
        <p:nvPicPr>
          <p:cNvPr id="3" name="Picture 2">
            <a:extLst>
              <a:ext uri="{FF2B5EF4-FFF2-40B4-BE49-F238E27FC236}">
                <a16:creationId xmlns:a16="http://schemas.microsoft.com/office/drawing/2014/main" id="{B2CB2EAD-158B-4F5C-A0C9-414A83304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95" y="10"/>
            <a:ext cx="3105926" cy="3427038"/>
          </a:xfrm>
          <a:prstGeom prst="rect">
            <a:avLst/>
          </a:prstGeom>
        </p:spPr>
      </p:pic>
      <p:pic>
        <p:nvPicPr>
          <p:cNvPr id="5" name="Picture 4">
            <a:extLst>
              <a:ext uri="{FF2B5EF4-FFF2-40B4-BE49-F238E27FC236}">
                <a16:creationId xmlns:a16="http://schemas.microsoft.com/office/drawing/2014/main" id="{B75C1A7E-35E0-468B-9437-9F203F6FBF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64" r="5368" b="3"/>
          <a:stretch/>
        </p:blipFill>
        <p:spPr>
          <a:xfrm>
            <a:off x="-1590" y="3428024"/>
            <a:ext cx="3067839" cy="3429975"/>
          </a:xfrm>
          <a:prstGeom prst="rect">
            <a:avLst/>
          </a:prstGeom>
        </p:spPr>
      </p:pic>
      <p:sp>
        <p:nvSpPr>
          <p:cNvPr id="5123" name="Subtitle 2"/>
          <p:cNvSpPr>
            <a:spLocks noGrp="1"/>
          </p:cNvSpPr>
          <p:nvPr>
            <p:ph type="subTitle" idx="1"/>
          </p:nvPr>
        </p:nvSpPr>
        <p:spPr>
          <a:xfrm>
            <a:off x="6830238" y="2142067"/>
            <a:ext cx="3986988" cy="3649133"/>
          </a:xfrm>
        </p:spPr>
        <p:txBody>
          <a:bodyPr vert="horz" lIns="91440" tIns="45720" rIns="91440" bIns="45720" rtlCol="0" anchor="ctr">
            <a:noAutofit/>
          </a:bodyPr>
          <a:lstStyle/>
          <a:p>
            <a:pPr algn="l">
              <a:lnSpc>
                <a:spcPct val="90000"/>
              </a:lnSpc>
              <a:buFont typeface="Arial"/>
              <a:buChar char="•"/>
              <a:defRPr/>
            </a:pPr>
            <a:r>
              <a:rPr lang="en-US" sz="2000" kern="1200" cap="none" dirty="0">
                <a:solidFill>
                  <a:schemeClr val="tx1"/>
                </a:solidFill>
                <a:effectLst/>
                <a:latin typeface="+mn-lt"/>
                <a:ea typeface="+mn-ea"/>
                <a:cs typeface="+mn-cs"/>
              </a:rPr>
              <a:t> CMC Graduate 1987</a:t>
            </a:r>
          </a:p>
          <a:p>
            <a:pPr algn="l">
              <a:lnSpc>
                <a:spcPct val="90000"/>
              </a:lnSpc>
              <a:buFont typeface="Arial"/>
              <a:buChar char="•"/>
              <a:defRPr/>
            </a:pPr>
            <a:r>
              <a:rPr lang="en-US" sz="2000" kern="1200" cap="none" dirty="0">
                <a:solidFill>
                  <a:schemeClr val="tx1"/>
                </a:solidFill>
                <a:effectLst/>
                <a:latin typeface="+mn-lt"/>
                <a:ea typeface="+mn-ea"/>
                <a:cs typeface="+mn-cs"/>
              </a:rPr>
              <a:t>13 years Mixed Animal Practice </a:t>
            </a:r>
          </a:p>
          <a:p>
            <a:pPr algn="l">
              <a:lnSpc>
                <a:spcPct val="90000"/>
              </a:lnSpc>
              <a:buFont typeface="Arial"/>
              <a:buChar char="•"/>
              <a:defRPr/>
            </a:pPr>
            <a:r>
              <a:rPr lang="en-US" sz="2000" kern="1200" cap="none" dirty="0">
                <a:solidFill>
                  <a:schemeClr val="tx1"/>
                </a:solidFill>
                <a:effectLst/>
                <a:latin typeface="+mn-lt"/>
                <a:ea typeface="+mn-ea"/>
                <a:cs typeface="+mn-cs"/>
              </a:rPr>
              <a:t>Association &amp; Practice Management</a:t>
            </a:r>
          </a:p>
          <a:p>
            <a:pPr algn="l">
              <a:lnSpc>
                <a:spcPct val="90000"/>
              </a:lnSpc>
              <a:buFont typeface="Arial"/>
              <a:buChar char="•"/>
              <a:defRPr/>
            </a:pPr>
            <a:r>
              <a:rPr lang="en-US" sz="2000" kern="1200" cap="none" dirty="0">
                <a:solidFill>
                  <a:schemeClr val="tx1"/>
                </a:solidFill>
                <a:effectLst/>
                <a:latin typeface="+mn-lt"/>
                <a:ea typeface="+mn-ea"/>
                <a:cs typeface="+mn-cs"/>
              </a:rPr>
              <a:t>Author &amp; International presenter</a:t>
            </a:r>
          </a:p>
          <a:p>
            <a:pPr algn="l">
              <a:lnSpc>
                <a:spcPct val="90000"/>
              </a:lnSpc>
              <a:buFont typeface="Arial"/>
              <a:buChar char="•"/>
              <a:defRPr/>
            </a:pPr>
            <a:r>
              <a:rPr lang="en-US" sz="2000" kern="1200" cap="none" dirty="0">
                <a:solidFill>
                  <a:schemeClr val="tx1"/>
                </a:solidFill>
                <a:effectLst/>
                <a:latin typeface="+mn-lt"/>
                <a:ea typeface="+mn-ea"/>
                <a:cs typeface="+mn-cs"/>
              </a:rPr>
              <a:t>CACVT President 2001</a:t>
            </a:r>
          </a:p>
          <a:p>
            <a:pPr algn="l">
              <a:lnSpc>
                <a:spcPct val="90000"/>
              </a:lnSpc>
              <a:buFont typeface="Arial"/>
              <a:buChar char="•"/>
              <a:defRPr/>
            </a:pPr>
            <a:r>
              <a:rPr lang="en-US" sz="2000" kern="1200" cap="none" dirty="0" err="1">
                <a:solidFill>
                  <a:schemeClr val="tx1"/>
                </a:solidFill>
                <a:effectLst/>
                <a:latin typeface="+mn-lt"/>
                <a:ea typeface="+mn-ea"/>
                <a:cs typeface="+mn-cs"/>
              </a:rPr>
              <a:t>CoVMA</a:t>
            </a:r>
            <a:r>
              <a:rPr lang="en-US" sz="2000" kern="1200" cap="none" dirty="0">
                <a:solidFill>
                  <a:schemeClr val="tx1"/>
                </a:solidFill>
                <a:effectLst/>
                <a:latin typeface="+mn-lt"/>
                <a:ea typeface="+mn-ea"/>
                <a:cs typeface="+mn-cs"/>
              </a:rPr>
              <a:t> Vet Tech of the Year 2002</a:t>
            </a:r>
          </a:p>
          <a:p>
            <a:pPr algn="l">
              <a:lnSpc>
                <a:spcPct val="90000"/>
              </a:lnSpc>
              <a:buFont typeface="Arial"/>
              <a:buChar char="•"/>
              <a:defRPr/>
            </a:pPr>
            <a:r>
              <a:rPr lang="en-US" sz="2000" kern="1200" cap="none" dirty="0" err="1">
                <a:solidFill>
                  <a:schemeClr val="tx1"/>
                </a:solidFill>
                <a:effectLst/>
                <a:latin typeface="+mn-lt"/>
                <a:ea typeface="+mn-ea"/>
                <a:cs typeface="+mn-cs"/>
              </a:rPr>
              <a:t>CoVMA</a:t>
            </a:r>
            <a:r>
              <a:rPr lang="en-US" sz="2000" kern="1200" cap="none" dirty="0">
                <a:solidFill>
                  <a:schemeClr val="tx1"/>
                </a:solidFill>
                <a:effectLst/>
                <a:latin typeface="+mn-lt"/>
                <a:ea typeface="+mn-ea"/>
                <a:cs typeface="+mn-cs"/>
              </a:rPr>
              <a:t> Industry Partner of the Year 2011</a:t>
            </a:r>
          </a:p>
          <a:p>
            <a:pPr algn="l">
              <a:lnSpc>
                <a:spcPct val="90000"/>
              </a:lnSpc>
              <a:buFont typeface="Arial"/>
              <a:buChar char="•"/>
              <a:defRPr/>
            </a:pPr>
            <a:r>
              <a:rPr lang="en-US" sz="2000" kern="1200" cap="none" dirty="0">
                <a:solidFill>
                  <a:schemeClr val="tx1"/>
                </a:solidFill>
                <a:effectLst/>
                <a:latin typeface="+mn-lt"/>
                <a:ea typeface="+mn-ea"/>
                <a:cs typeface="+mn-cs"/>
              </a:rPr>
              <a:t>NAVTA Past President 2016</a:t>
            </a:r>
          </a:p>
          <a:p>
            <a:pPr algn="l">
              <a:lnSpc>
                <a:spcPct val="90000"/>
              </a:lnSpc>
              <a:buFont typeface="Arial"/>
              <a:buChar char="•"/>
              <a:defRPr/>
            </a:pPr>
            <a:r>
              <a:rPr lang="en-US" sz="2000" kern="1200" cap="none" dirty="0">
                <a:solidFill>
                  <a:schemeClr val="tx1"/>
                </a:solidFill>
                <a:effectLst/>
                <a:latin typeface="+mn-lt"/>
                <a:ea typeface="+mn-ea"/>
                <a:cs typeface="+mn-cs"/>
              </a:rPr>
              <a:t>AVMA Speaker Communications Facilitator</a:t>
            </a:r>
          </a:p>
          <a:p>
            <a:pPr algn="l">
              <a:lnSpc>
                <a:spcPct val="90000"/>
              </a:lnSpc>
              <a:buFont typeface="Arial"/>
              <a:buChar char="•"/>
              <a:defRPr/>
            </a:pPr>
            <a:r>
              <a:rPr lang="en-US" sz="2000" kern="1200" cap="none" dirty="0">
                <a:solidFill>
                  <a:schemeClr val="tx1"/>
                </a:solidFill>
                <a:effectLst/>
                <a:latin typeface="+mn-lt"/>
                <a:ea typeface="+mn-ea"/>
                <a:cs typeface="+mn-cs"/>
              </a:rPr>
              <a:t>CATALYST Veterinary Professional Coaches</a:t>
            </a:r>
          </a:p>
          <a:p>
            <a:pPr algn="l">
              <a:lnSpc>
                <a:spcPct val="90000"/>
              </a:lnSpc>
              <a:buFont typeface="Arial"/>
              <a:buChar char="•"/>
              <a:defRPr/>
            </a:pPr>
            <a:r>
              <a:rPr lang="en-US" sz="2000" kern="1200" cap="none" dirty="0" err="1">
                <a:solidFill>
                  <a:schemeClr val="tx1"/>
                </a:solidFill>
                <a:effectLst/>
                <a:latin typeface="+mn-lt"/>
                <a:ea typeface="+mn-ea"/>
                <a:cs typeface="+mn-cs"/>
              </a:rPr>
              <a:t>Renley</a:t>
            </a:r>
            <a:r>
              <a:rPr lang="en-US" sz="2000" kern="1200" cap="none" dirty="0">
                <a:solidFill>
                  <a:schemeClr val="tx1"/>
                </a:solidFill>
                <a:effectLst/>
                <a:latin typeface="+mn-lt"/>
                <a:ea typeface="+mn-ea"/>
                <a:cs typeface="+mn-cs"/>
              </a:rPr>
              <a:t> and Cayson’s Grandma!  </a:t>
            </a:r>
          </a:p>
        </p:txBody>
      </p:sp>
      <p:pic>
        <p:nvPicPr>
          <p:cNvPr id="2" name="Picture 1">
            <a:extLst>
              <a:ext uri="{FF2B5EF4-FFF2-40B4-BE49-F238E27FC236}">
                <a16:creationId xmlns:a16="http://schemas.microsoft.com/office/drawing/2014/main" id="{67A49377-9115-428E-82CD-38CF2DE1F116}"/>
              </a:ext>
            </a:extLst>
          </p:cNvPr>
          <p:cNvPicPr>
            <a:picLocks noChangeAspect="1"/>
          </p:cNvPicPr>
          <p:nvPr/>
        </p:nvPicPr>
        <p:blipFill rotWithShape="1">
          <a:blip r:embed="rId5">
            <a:extLst>
              <a:ext uri="{28A0092B-C50C-407E-A947-70E740481C1C}">
                <a14:useLocalDpi xmlns:a14="http://schemas.microsoft.com/office/drawing/2010/main" val="0"/>
              </a:ext>
            </a:extLst>
          </a:blip>
          <a:srcRect l="16407" r="1831" b="-2"/>
          <a:stretch/>
        </p:blipFill>
        <p:spPr>
          <a:xfrm>
            <a:off x="3104336" y="24395"/>
            <a:ext cx="3413511" cy="3402653"/>
          </a:xfrm>
          <a:prstGeom prst="rect">
            <a:avLst/>
          </a:prstGeom>
        </p:spPr>
      </p:pic>
      <p:pic>
        <p:nvPicPr>
          <p:cNvPr id="8" name="Picture 7" descr="A screenshot of a television screen&#10;&#10;Description automatically generated">
            <a:extLst>
              <a:ext uri="{FF2B5EF4-FFF2-40B4-BE49-F238E27FC236}">
                <a16:creationId xmlns:a16="http://schemas.microsoft.com/office/drawing/2014/main" id="{4D41B31F-F7DE-4704-9DC9-D84951D33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227" y="682471"/>
            <a:ext cx="9764999" cy="5490131"/>
          </a:xfrm>
          <a:prstGeom prst="rect">
            <a:avLst/>
          </a:prstGeom>
        </p:spPr>
      </p:pic>
    </p:spTree>
    <p:extLst>
      <p:ext uri="{BB962C8B-B14F-4D97-AF65-F5344CB8AC3E}">
        <p14:creationId xmlns:p14="http://schemas.microsoft.com/office/powerpoint/2010/main" val="154658602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3"/>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435625" cy="1325563"/>
          </a:xfrm>
        </p:spPr>
        <p:txBody>
          <a:bodyPr>
            <a:normAutofit/>
          </a:bodyPr>
          <a:lstStyle/>
          <a:p>
            <a:r>
              <a:rPr lang="en-US" sz="4000">
                <a:gradFill flip="none" rotWithShape="1">
                  <a:gsLst>
                    <a:gs pos="28000">
                      <a:srgbClr val="EDEDED"/>
                    </a:gs>
                    <a:gs pos="0">
                      <a:srgbClr val="BFBFBF"/>
                    </a:gs>
                    <a:gs pos="100000">
                      <a:srgbClr val="FFFFFF"/>
                    </a:gs>
                  </a:gsLst>
                  <a:lin ang="4800000" scaled="0"/>
                  <a:tileRect/>
                </a:gradFill>
              </a:rPr>
              <a:t>Breathe</a:t>
            </a:r>
          </a:p>
        </p:txBody>
      </p:sp>
      <p:sp>
        <p:nvSpPr>
          <p:cNvPr id="8" name="Content Placeholder 7">
            <a:extLst>
              <a:ext uri="{FF2B5EF4-FFF2-40B4-BE49-F238E27FC236}">
                <a16:creationId xmlns:a16="http://schemas.microsoft.com/office/drawing/2014/main" id="{36BC2C28-3E05-46E7-8E86-69060D10F1F9}"/>
              </a:ext>
            </a:extLst>
          </p:cNvPr>
          <p:cNvSpPr>
            <a:spLocks noGrp="1"/>
          </p:cNvSpPr>
          <p:nvPr>
            <p:ph idx="1"/>
          </p:nvPr>
        </p:nvSpPr>
        <p:spPr>
          <a:xfrm>
            <a:off x="666974" y="1825625"/>
            <a:ext cx="3606853" cy="4351338"/>
          </a:xfrm>
        </p:spPr>
        <p:txBody>
          <a:bodyPr>
            <a:normAutofit/>
          </a:bodyPr>
          <a:lstStyle/>
          <a:p>
            <a:pPr marL="0" indent="0">
              <a:buNone/>
            </a:pPr>
            <a:r>
              <a:rPr lang="en-US" sz="2000" dirty="0">
                <a:gradFill>
                  <a:gsLst>
                    <a:gs pos="34000">
                      <a:srgbClr val="EDEDED"/>
                    </a:gs>
                    <a:gs pos="0">
                      <a:srgbClr val="BFBFBF"/>
                    </a:gs>
                    <a:gs pos="100000">
                      <a:srgbClr val="FFFFFF"/>
                    </a:gs>
                  </a:gsLst>
                  <a:lin ang="4800000" scaled="0"/>
                </a:gradFill>
              </a:rPr>
              <a:t>Grounding exercise for  connecting and focus. </a:t>
            </a:r>
          </a:p>
        </p:txBody>
      </p:sp>
      <p:pic>
        <p:nvPicPr>
          <p:cNvPr id="4" name="Content Placeholder 3" descr="A picture containing water, sky&#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754" y="643464"/>
            <a:ext cx="6122057" cy="5571072"/>
          </a:xfrm>
          <a:prstGeom prst="rect">
            <a:avLst/>
          </a:prstGeom>
        </p:spPr>
      </p:pic>
      <p:sp>
        <p:nvSpPr>
          <p:cNvPr id="3" name="Rectangle 2">
            <a:extLst>
              <a:ext uri="{FF2B5EF4-FFF2-40B4-BE49-F238E27FC236}">
                <a16:creationId xmlns:a16="http://schemas.microsoft.com/office/drawing/2014/main" id="{8F760FE3-7D41-40BE-986B-162C8684DBF7}"/>
              </a:ext>
            </a:extLst>
          </p:cNvPr>
          <p:cNvSpPr/>
          <p:nvPr/>
        </p:nvSpPr>
        <p:spPr>
          <a:xfrm>
            <a:off x="6095999" y="5807631"/>
            <a:ext cx="1601721" cy="369332"/>
          </a:xfrm>
          <a:prstGeom prst="rect">
            <a:avLst/>
          </a:prstGeom>
        </p:spPr>
        <p:txBody>
          <a:bodyPr wrap="none">
            <a:spAutoFit/>
          </a:bodyPr>
          <a:lstStyle/>
          <a:p>
            <a:r>
              <a:rPr lang="en-US" dirty="0">
                <a:solidFill>
                  <a:schemeClr val="bg1"/>
                </a:solidFill>
              </a:rPr>
              <a:t>Deposit Photo </a:t>
            </a:r>
          </a:p>
        </p:txBody>
      </p:sp>
    </p:spTree>
    <p:extLst>
      <p:ext uri="{BB962C8B-B14F-4D97-AF65-F5344CB8AC3E}">
        <p14:creationId xmlns:p14="http://schemas.microsoft.com/office/powerpoint/2010/main" val="1450846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p:blipFill>
        <p:spPr>
          <a:xfrm>
            <a:off x="-1249680" y="0"/>
            <a:ext cx="13441680" cy="6858000"/>
          </a:xfrm>
        </p:spPr>
      </p:pic>
      <p:sp>
        <p:nvSpPr>
          <p:cNvPr id="3" name="Rectangle 2"/>
          <p:cNvSpPr/>
          <p:nvPr/>
        </p:nvSpPr>
        <p:spPr bwMode="auto">
          <a:xfrm>
            <a:off x="6146801" y="-28575"/>
            <a:ext cx="4572000" cy="6858000"/>
          </a:xfrm>
          <a:prstGeom prst="rect">
            <a:avLst/>
          </a:prstGeom>
          <a:solidFill>
            <a:srgbClr val="916D77">
              <a:alpha val="42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4" name="Footer Text"/>
          <p:cNvSpPr txBox="1"/>
          <p:nvPr/>
        </p:nvSpPr>
        <p:spPr>
          <a:xfrm>
            <a:off x="6727827" y="1408668"/>
            <a:ext cx="3409949" cy="369332"/>
          </a:xfrm>
          <a:prstGeom prst="rect">
            <a:avLst/>
          </a:prstGeom>
          <a:noFill/>
        </p:spPr>
        <p:txBody>
          <a:bodyPr wrap="square" lIns="0" tIns="0" rIns="0" bIns="0" rtlCol="0" anchor="ctr">
            <a:spAutoFit/>
          </a:bodyPr>
          <a:lstStyle/>
          <a:p>
            <a:pPr algn="ctr"/>
            <a:r>
              <a:rPr lang="en-US" sz="2400" dirty="0">
                <a:solidFill>
                  <a:schemeClr val="bg1"/>
                </a:solidFill>
                <a:latin typeface="+mj-lt"/>
              </a:rPr>
              <a:t>TODAY’S AGENDA</a:t>
            </a:r>
          </a:p>
        </p:txBody>
      </p:sp>
      <p:sp>
        <p:nvSpPr>
          <p:cNvPr id="21" name="Rectangle 20"/>
          <p:cNvSpPr/>
          <p:nvPr/>
        </p:nvSpPr>
        <p:spPr bwMode="auto">
          <a:xfrm flipV="1">
            <a:off x="7760375" y="1953768"/>
            <a:ext cx="1223795" cy="27432"/>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solidFill>
                <a:schemeClr val="bg1"/>
              </a:solidFill>
            </a:endParaRPr>
          </a:p>
        </p:txBody>
      </p:sp>
      <p:sp>
        <p:nvSpPr>
          <p:cNvPr id="25" name="Rectangle 24"/>
          <p:cNvSpPr/>
          <p:nvPr/>
        </p:nvSpPr>
        <p:spPr bwMode="auto">
          <a:xfrm>
            <a:off x="7239002" y="2283565"/>
            <a:ext cx="3019423"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r>
              <a:rPr lang="en-US" sz="2400" dirty="0">
                <a:solidFill>
                  <a:schemeClr val="accent1"/>
                </a:solidFill>
                <a:latin typeface="+mj-lt"/>
              </a:rPr>
              <a:t>V-V-M Statements</a:t>
            </a:r>
            <a:endParaRPr lang="en-US" sz="1051" dirty="0">
              <a:solidFill>
                <a:schemeClr val="accent1"/>
              </a:solidFill>
              <a:latin typeface="+mj-lt"/>
            </a:endParaRPr>
          </a:p>
        </p:txBody>
      </p:sp>
      <p:sp>
        <p:nvSpPr>
          <p:cNvPr id="26" name="Rectangle 25"/>
          <p:cNvSpPr/>
          <p:nvPr/>
        </p:nvSpPr>
        <p:spPr bwMode="auto">
          <a:xfrm>
            <a:off x="6727827" y="2283565"/>
            <a:ext cx="481965"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accent1"/>
                </a:solidFill>
              </a:rPr>
              <a:t>01</a:t>
            </a:r>
          </a:p>
        </p:txBody>
      </p:sp>
      <p:sp>
        <p:nvSpPr>
          <p:cNvPr id="27" name="Rectangle 26"/>
          <p:cNvSpPr/>
          <p:nvPr/>
        </p:nvSpPr>
        <p:spPr bwMode="auto">
          <a:xfrm>
            <a:off x="7239002" y="2988416"/>
            <a:ext cx="3019423" cy="412009"/>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r>
              <a:rPr lang="en-US" sz="2000" dirty="0">
                <a:solidFill>
                  <a:schemeClr val="accent1"/>
                </a:solidFill>
                <a:latin typeface="+mj-lt"/>
              </a:rPr>
              <a:t>Holistic Wellbeing  </a:t>
            </a:r>
          </a:p>
        </p:txBody>
      </p:sp>
      <p:sp>
        <p:nvSpPr>
          <p:cNvPr id="28" name="Rectangle 27"/>
          <p:cNvSpPr/>
          <p:nvPr/>
        </p:nvSpPr>
        <p:spPr bwMode="auto">
          <a:xfrm>
            <a:off x="6727827" y="2988416"/>
            <a:ext cx="481965"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accent1"/>
                </a:solidFill>
              </a:rPr>
              <a:t>02</a:t>
            </a:r>
          </a:p>
        </p:txBody>
      </p:sp>
      <p:sp>
        <p:nvSpPr>
          <p:cNvPr id="29" name="Rectangle 28"/>
          <p:cNvSpPr/>
          <p:nvPr/>
        </p:nvSpPr>
        <p:spPr bwMode="auto">
          <a:xfrm>
            <a:off x="7239003" y="3693265"/>
            <a:ext cx="3019422"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r>
              <a:rPr lang="en-US" sz="2400" dirty="0">
                <a:solidFill>
                  <a:schemeClr val="accent1"/>
                </a:solidFill>
                <a:latin typeface="+mj-lt"/>
              </a:rPr>
              <a:t>Work/Life Blend  </a:t>
            </a:r>
          </a:p>
        </p:txBody>
      </p:sp>
      <p:sp>
        <p:nvSpPr>
          <p:cNvPr id="30" name="Rectangle 29"/>
          <p:cNvSpPr/>
          <p:nvPr/>
        </p:nvSpPr>
        <p:spPr bwMode="auto">
          <a:xfrm>
            <a:off x="6727827" y="3693265"/>
            <a:ext cx="481965"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accent1"/>
                </a:solidFill>
              </a:rPr>
              <a:t>03</a:t>
            </a:r>
          </a:p>
        </p:txBody>
      </p:sp>
      <p:sp>
        <p:nvSpPr>
          <p:cNvPr id="31" name="Rectangle 30"/>
          <p:cNvSpPr/>
          <p:nvPr/>
        </p:nvSpPr>
        <p:spPr bwMode="auto">
          <a:xfrm>
            <a:off x="7239002" y="4398116"/>
            <a:ext cx="3019422"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r>
              <a:rPr lang="en-US" sz="2000" dirty="0">
                <a:solidFill>
                  <a:schemeClr val="accent1"/>
                </a:solidFill>
                <a:latin typeface="+mj-lt"/>
              </a:rPr>
              <a:t>SMART Goal   </a:t>
            </a:r>
          </a:p>
        </p:txBody>
      </p:sp>
      <p:sp>
        <p:nvSpPr>
          <p:cNvPr id="32" name="Rectangle 31"/>
          <p:cNvSpPr/>
          <p:nvPr/>
        </p:nvSpPr>
        <p:spPr bwMode="auto">
          <a:xfrm>
            <a:off x="6727827" y="4398116"/>
            <a:ext cx="481965" cy="485035"/>
          </a:xfrm>
          <a:prstGeom prst="rect">
            <a:avLst/>
          </a:prstGeom>
          <a:solidFill>
            <a:schemeClr val="bg1"/>
          </a:solidFill>
          <a:ln w="9525">
            <a:noFill/>
            <a:round/>
            <a:headEnd/>
            <a:tailEnd/>
          </a:ln>
        </p:spPr>
        <p:txBody>
          <a:bodyPr vert="horz" wrap="square" lIns="91440" tIns="45720" rIns="91440" bIns="45720" numCol="1" rtlCol="0" anchor="ctr" anchorCtr="0" compatLnSpc="1">
            <a:prstTxWarp prst="textNoShape">
              <a:avLst/>
            </a:prstTxWarp>
          </a:bodyPr>
          <a:lstStyle/>
          <a:p>
            <a:pPr algn="ctr"/>
            <a:r>
              <a:rPr lang="en-US" sz="1600" b="1" dirty="0">
                <a:solidFill>
                  <a:schemeClr val="accent1"/>
                </a:solidFill>
              </a:rPr>
              <a:t>04</a:t>
            </a:r>
          </a:p>
        </p:txBody>
      </p:sp>
      <p:sp>
        <p:nvSpPr>
          <p:cNvPr id="18" name="TextBox 17">
            <a:extLst>
              <a:ext uri="{FF2B5EF4-FFF2-40B4-BE49-F238E27FC236}">
                <a16:creationId xmlns:a16="http://schemas.microsoft.com/office/drawing/2014/main" id="{DB193B1E-2CC3-4BDB-9933-5B8A6D523CDA}"/>
              </a:ext>
            </a:extLst>
          </p:cNvPr>
          <p:cNvSpPr txBox="1"/>
          <p:nvPr/>
        </p:nvSpPr>
        <p:spPr>
          <a:xfrm flipH="1">
            <a:off x="1865309" y="5980481"/>
            <a:ext cx="2607035" cy="369332"/>
          </a:xfrm>
          <a:prstGeom prst="rect">
            <a:avLst/>
          </a:prstGeom>
          <a:noFill/>
        </p:spPr>
        <p:txBody>
          <a:bodyPr wrap="square" rtlCol="0">
            <a:spAutoFit/>
          </a:bodyPr>
          <a:lstStyle/>
          <a:p>
            <a:r>
              <a:rPr lang="en-US" dirty="0" err="1">
                <a:solidFill>
                  <a:schemeClr val="bg1"/>
                </a:solidFill>
              </a:rPr>
              <a:t>CATALYSTVetPC</a:t>
            </a:r>
            <a:endParaRPr lang="en-US" dirty="0">
              <a:solidFill>
                <a:schemeClr val="bg1"/>
              </a:solidFill>
            </a:endParaRPr>
          </a:p>
        </p:txBody>
      </p:sp>
    </p:spTree>
    <p:extLst>
      <p:ext uri="{BB962C8B-B14F-4D97-AF65-F5344CB8AC3E}">
        <p14:creationId xmlns:p14="http://schemas.microsoft.com/office/powerpoint/2010/main" val="3602580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 accel="20000" decel="8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550"/>
                            </p:stCondLst>
                            <p:childTnLst>
                              <p:par>
                                <p:cTn id="14" presetID="2" presetClass="entr" presetSubtype="4" accel="20000" decel="8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2" accel="20000" decel="8000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1+#ppt_w/2"/>
                                          </p:val>
                                        </p:tav>
                                        <p:tav tm="100000">
                                          <p:val>
                                            <p:strVal val="#ppt_x"/>
                                          </p:val>
                                        </p:tav>
                                      </p:tavLst>
                                    </p:anim>
                                    <p:anim calcmode="lin" valueType="num">
                                      <p:cBhvr additive="base">
                                        <p:cTn id="21" dur="500" fill="hold"/>
                                        <p:tgtEl>
                                          <p:spTgt spid="25"/>
                                        </p:tgtEl>
                                        <p:attrNameLst>
                                          <p:attrName>ppt_y</p:attrName>
                                        </p:attrNameLst>
                                      </p:cBhvr>
                                      <p:tavLst>
                                        <p:tav tm="0">
                                          <p:val>
                                            <p:strVal val="#ppt_y"/>
                                          </p:val>
                                        </p:tav>
                                        <p:tav tm="100000">
                                          <p:val>
                                            <p:strVal val="#ppt_y"/>
                                          </p:val>
                                        </p:tav>
                                      </p:tavLst>
                                    </p:anim>
                                  </p:childTnLst>
                                </p:cTn>
                              </p:par>
                            </p:childTnLst>
                          </p:cTn>
                        </p:par>
                        <p:par>
                          <p:cTn id="22" fill="hold">
                            <p:stCondLst>
                              <p:cond delay="1050"/>
                            </p:stCondLst>
                            <p:childTnLst>
                              <p:par>
                                <p:cTn id="23" presetID="2" presetClass="entr" presetSubtype="4" accel="20000" decel="8000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2" accel="20000" decel="8000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1+#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50"/>
                            </p:stCondLst>
                            <p:childTnLst>
                              <p:par>
                                <p:cTn id="32" presetID="2" presetClass="entr" presetSubtype="4" accel="20000" decel="8000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2" accel="20000" decel="8000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1+#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childTnLst>
                          </p:cTn>
                        </p:par>
                        <p:par>
                          <p:cTn id="40" fill="hold">
                            <p:stCondLst>
                              <p:cond delay="2050"/>
                            </p:stCondLst>
                            <p:childTnLst>
                              <p:par>
                                <p:cTn id="41" presetID="2" presetClass="entr" presetSubtype="4" accel="20000" decel="8000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2" accel="20000" decel="8000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quarter" idx="2"/>
          </p:nvPr>
        </p:nvPicPr>
        <p:blipFill rotWithShape="1">
          <a:blip r:embed="rId4" cstate="print">
            <a:extLst>
              <a:ext uri="{28A0092B-C50C-407E-A947-70E740481C1C}">
                <a14:useLocalDpi xmlns:a14="http://schemas.microsoft.com/office/drawing/2010/main" val="0"/>
              </a:ext>
            </a:extLst>
          </a:blip>
          <a:srcRect l="300" r="-2" b="-2"/>
          <a:stretch/>
        </p:blipFill>
        <p:spPr>
          <a:xfrm>
            <a:off x="7848600" y="10"/>
            <a:ext cx="4343400" cy="2907946"/>
          </a:xfrm>
          <a:prstGeom prst="rect">
            <a:avLst/>
          </a:prstGeom>
        </p:spPr>
      </p:pic>
      <p:pic>
        <p:nvPicPr>
          <p:cNvPr id="8" name="Picture Placeholder 11">
            <a:extLst>
              <a:ext uri="{FF2B5EF4-FFF2-40B4-BE49-F238E27FC236}">
                <a16:creationId xmlns:a16="http://schemas.microsoft.com/office/drawing/2014/main" id="{268E42D5-C911-44EA-89F1-E6FD0438C743}"/>
              </a:ext>
            </a:extLst>
          </p:cNvPr>
          <p:cNvPicPr>
            <a:picLocks noChangeAspect="1"/>
          </p:cNvPicPr>
          <p:nvPr/>
        </p:nvPicPr>
        <p:blipFill rotWithShape="1">
          <a:blip r:embed="rId5"/>
          <a:srcRect l="22755" r="14569" b="1"/>
          <a:stretch/>
        </p:blipFill>
        <p:spPr>
          <a:xfrm>
            <a:off x="7848600" y="2907956"/>
            <a:ext cx="4343400" cy="3950043"/>
          </a:xfrm>
          <a:prstGeom prst="rect">
            <a:avLst/>
          </a:prstGeom>
        </p:spPr>
      </p:pic>
      <p:sp useBgFill="1">
        <p:nvSpPr>
          <p:cNvPr id="13" name="Rectangle 12">
            <a:extLst>
              <a:ext uri="{FF2B5EF4-FFF2-40B4-BE49-F238E27FC236}">
                <a16:creationId xmlns:a16="http://schemas.microsoft.com/office/drawing/2014/main" id="{F7F9F02B-DB04-4B60-859E-78BED6F40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486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6662057" cy="1325563"/>
          </a:xfrm>
        </p:spPr>
        <p:txBody>
          <a:bodyPr vert="horz" lIns="91440" tIns="45720" rIns="91440" bIns="45720" rtlCol="0" anchor="ctr">
            <a:normAutofit/>
          </a:bodyPr>
          <a:lstStyle/>
          <a:p>
            <a:r>
              <a:rPr lang="en-US" sz="4200" dirty="0"/>
              <a:t>Beginning with the end in mind</a:t>
            </a:r>
          </a:p>
        </p:txBody>
      </p:sp>
      <p:sp>
        <p:nvSpPr>
          <p:cNvPr id="7" name="Text Placeholder 6"/>
          <p:cNvSpPr>
            <a:spLocks noGrp="1"/>
          </p:cNvSpPr>
          <p:nvPr>
            <p:ph type="body" idx="1"/>
          </p:nvPr>
        </p:nvSpPr>
        <p:spPr>
          <a:xfrm>
            <a:off x="832143" y="1690688"/>
            <a:ext cx="6184314" cy="3375706"/>
          </a:xfrm>
        </p:spPr>
        <p:txBody>
          <a:bodyPr vert="horz" lIns="91440" tIns="45720" rIns="91440" bIns="45720" rtlCol="0">
            <a:normAutofit/>
          </a:bodyPr>
          <a:lstStyle/>
          <a:p>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Top 3 Priorities </a:t>
            </a:r>
          </a:p>
          <a:p>
            <a:pPr indent="-228600">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1.</a:t>
            </a:r>
          </a:p>
          <a:p>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2.</a:t>
            </a:r>
          </a:p>
          <a:p>
            <a:pPr indent="-228600">
              <a:buFont typeface="Arial" panose="020B0604020202020204" pitchFamily="34" charset="0"/>
              <a:buChar char="•"/>
            </a:pPr>
            <a:endPar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r>
              <a:rPr lang="en-US"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3. </a:t>
            </a:r>
          </a:p>
        </p:txBody>
      </p:sp>
      <p:sp>
        <p:nvSpPr>
          <p:cNvPr id="3" name="TextBox 2">
            <a:extLst>
              <a:ext uri="{FF2B5EF4-FFF2-40B4-BE49-F238E27FC236}">
                <a16:creationId xmlns:a16="http://schemas.microsoft.com/office/drawing/2014/main" id="{8F846BCA-8200-4969-B78D-F2B93BF0ECF5}"/>
              </a:ext>
            </a:extLst>
          </p:cNvPr>
          <p:cNvSpPr txBox="1"/>
          <p:nvPr/>
        </p:nvSpPr>
        <p:spPr>
          <a:xfrm>
            <a:off x="832143" y="5167311"/>
            <a:ext cx="4189799" cy="461665"/>
          </a:xfrm>
          <a:prstGeom prst="rect">
            <a:avLst/>
          </a:prstGeom>
          <a:noFill/>
        </p:spPr>
        <p:txBody>
          <a:bodyPr wrap="square" rtlCol="0">
            <a:spAutoFit/>
          </a:bodyPr>
          <a:lstStyle/>
          <a:p>
            <a:r>
              <a:rPr lang="en-US" sz="2400" dirty="0"/>
              <a:t>Worksheet Download</a:t>
            </a:r>
          </a:p>
        </p:txBody>
      </p:sp>
    </p:spTree>
    <p:extLst>
      <p:ext uri="{BB962C8B-B14F-4D97-AF65-F5344CB8AC3E}">
        <p14:creationId xmlns:p14="http://schemas.microsoft.com/office/powerpoint/2010/main" val="23756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4A9CD2BD-A681-4487-B0E9-533D7D705D90}"/>
              </a:ext>
            </a:extLst>
          </p:cNvPr>
          <p:cNvPicPr>
            <a:picLocks noChangeAspect="1"/>
          </p:cNvPicPr>
          <p:nvPr/>
        </p:nvPicPr>
        <p:blipFill>
          <a:blip r:embed="rId3"/>
          <a:stretch>
            <a:fillRect/>
          </a:stretch>
        </p:blipFill>
        <p:spPr>
          <a:xfrm>
            <a:off x="913991" y="1132114"/>
            <a:ext cx="10364017" cy="3420124"/>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26726388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1354</Words>
  <Application>Microsoft Macintosh PowerPoint</Application>
  <PresentationFormat>Widescreen</PresentationFormat>
  <Paragraphs>249</Paragraphs>
  <Slides>47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vt:lpstr>
      <vt:lpstr>Calibri</vt:lpstr>
      <vt:lpstr>Corbel</vt:lpstr>
      <vt:lpstr>Lato</vt:lpstr>
      <vt:lpstr>Roboto</vt:lpstr>
      <vt:lpstr>Depth</vt:lpstr>
      <vt:lpstr>Vision to ACTION;  Integrating a healthy life and career    </vt:lpstr>
      <vt:lpstr>Vision to ACTION  Integrating a healthy  life &amp; career</vt:lpstr>
      <vt:lpstr>PowerPoint Presentation</vt:lpstr>
      <vt:lpstr>We can do better! Measure it to improve it. </vt:lpstr>
      <vt:lpstr>Rebecca Rose, CVT</vt:lpstr>
      <vt:lpstr>Breathe</vt:lpstr>
      <vt:lpstr>PowerPoint Presentation</vt:lpstr>
      <vt:lpstr>Beginning with the end in mind</vt:lpstr>
      <vt:lpstr>PowerPoint Presentation</vt:lpstr>
      <vt:lpstr>We can do better! Measure it to improve it! </vt:lpstr>
      <vt:lpstr>Craft your  personal  Values,  Vision &amp;  Mission  Statement</vt:lpstr>
      <vt:lpstr>PowerPoint Presentation</vt:lpstr>
      <vt:lpstr>Worksheet </vt:lpstr>
      <vt:lpstr>PowerPoint Presentation</vt:lpstr>
      <vt:lpstr>Benefits of Defining V-V-M </vt:lpstr>
      <vt:lpstr>BOLD, BRIGHT &amp; COURAGEOUS!    </vt:lpstr>
      <vt:lpstr>Personal Beliefs  Define Our Values</vt:lpstr>
      <vt:lpstr>Personal Beliefs</vt:lpstr>
      <vt:lpstr>Core Values  List </vt:lpstr>
      <vt:lpstr>Define Vision</vt:lpstr>
      <vt:lpstr>Vision</vt:lpstr>
      <vt:lpstr>Define Mission</vt:lpstr>
      <vt:lpstr>Your Vision</vt:lpstr>
      <vt:lpstr>Survey Says! </vt:lpstr>
      <vt:lpstr>The Fine Art of Self Care</vt:lpstr>
      <vt:lpstr>PowerPoint Presentation</vt:lpstr>
      <vt:lpstr>PowerPoint Presentation</vt:lpstr>
      <vt:lpstr>Beginning with the end in mind</vt:lpstr>
      <vt:lpstr> Wellness Wellbeing </vt:lpstr>
      <vt:lpstr>Holistic approach to Wellbeing</vt:lpstr>
      <vt:lpstr>Take you M.E.D.S! </vt:lpstr>
      <vt:lpstr>Survey Says! </vt:lpstr>
      <vt:lpstr>PowerPoint Presentation</vt:lpstr>
      <vt:lpstr>PowerPoint Presentation</vt:lpstr>
      <vt:lpstr>PowerPoint Presentation</vt:lpstr>
      <vt:lpstr>Challenge in Work/Life Blend </vt:lpstr>
      <vt:lpstr>Solutions in Work/Life Blend</vt:lpstr>
      <vt:lpstr>What is Culture, anyway? What is meant by the words “hospital  culture”?   </vt:lpstr>
      <vt:lpstr>Tools in Work/Life Blend  </vt:lpstr>
      <vt:lpstr>Personal </vt:lpstr>
      <vt:lpstr>Beginning with the end in mind</vt:lpstr>
      <vt:lpstr>Top 3 Priorities </vt:lpstr>
      <vt:lpstr>PowerPoint Presentation</vt:lpstr>
      <vt:lpstr>You’ve Got THIS </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to ACTION;  Integrating a healthy life and career</dc:title>
  <dc:creator>Rebecca Rose</dc:creator>
  <cp:lastModifiedBy>Stephanie Campbell</cp:lastModifiedBy>
  <cp:revision>6</cp:revision>
  <dcterms:created xsi:type="dcterms:W3CDTF">2020-09-17T23:35:29Z</dcterms:created>
  <dcterms:modified xsi:type="dcterms:W3CDTF">2020-09-18T18:37:59Z</dcterms:modified>
</cp:coreProperties>
</file>