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webextensions/webextension1.xml" ContentType="application/vnd.ms-office.webextension+xml"/>
  <Override PartName="/ppt/webextensions/webextension2.xml" ContentType="application/vnd.ms-office.webextension+xml"/>
  <Override PartName="/ppt/webextensions/webextension3.xml" ContentType="application/vnd.ms-office.webextension+xml"/>
  <Override PartName="/ppt/webextensions/webextension4.xml" ContentType="application/vnd.ms-office.webextension+xml"/>
  <Override PartName="/ppt/webextensions/webextension5.xml" ContentType="application/vnd.ms-office.webextension+xml"/>
  <Override PartName="/ppt/webextensions/webextension6.xml" ContentType="application/vnd.ms-office.webextensio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21"/>
  </p:notesMasterIdLst>
  <p:handoutMasterIdLst>
    <p:handoutMasterId r:id="rId22"/>
  </p:handoutMasterIdLst>
  <p:sldIdLst>
    <p:sldId id="256" r:id="rId3"/>
    <p:sldId id="258" r:id="rId4"/>
    <p:sldId id="269" r:id="rId5"/>
    <p:sldId id="271" r:id="rId6"/>
    <p:sldId id="270" r:id="rId7"/>
    <p:sldId id="272" r:id="rId8"/>
    <p:sldId id="267" r:id="rId9"/>
    <p:sldId id="265" r:id="rId10"/>
    <p:sldId id="266" r:id="rId11"/>
    <p:sldId id="273" r:id="rId12"/>
    <p:sldId id="257" r:id="rId13"/>
    <p:sldId id="274" r:id="rId14"/>
    <p:sldId id="260" r:id="rId15"/>
    <p:sldId id="275" r:id="rId16"/>
    <p:sldId id="261" r:id="rId17"/>
    <p:sldId id="264" r:id="rId18"/>
    <p:sldId id="276" r:id="rId19"/>
    <p:sldId id="268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00FE"/>
    <a:srgbClr val="000000"/>
    <a:srgbClr val="BD0100"/>
    <a:srgbClr val="65482B"/>
    <a:srgbClr val="C75806"/>
    <a:srgbClr val="00499F"/>
    <a:srgbClr val="0CC1E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389" autoAdjust="0"/>
    <p:restoredTop sz="94660"/>
  </p:normalViewPr>
  <p:slideViewPr>
    <p:cSldViewPr>
      <p:cViewPr>
        <p:scale>
          <a:sx n="100" d="100"/>
          <a:sy n="100" d="100"/>
        </p:scale>
        <p:origin x="1472" y="3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-1716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6373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ru-RU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ru-RU"/>
          </a:p>
        </p:txBody>
      </p:sp>
      <p:sp>
        <p:nvSpPr>
          <p:cNvPr id="696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ru-RU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BB7C97A1-B6C6-490D-AECC-A728F100D50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897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3610">
              <a:defRPr/>
            </a:pPr>
            <a:r>
              <a:rPr lang="en-US" dirty="0"/>
              <a:t>Emphasize that this is the rank order of preferred participation</a:t>
            </a:r>
            <a:r>
              <a:rPr lang="en-US" baseline="0" dirty="0"/>
              <a:t> methods</a:t>
            </a:r>
          </a:p>
          <a:p>
            <a:pPr defTabSz="903610">
              <a:defRPr/>
            </a:pPr>
            <a:r>
              <a:rPr lang="en-US" baseline="0" dirty="0"/>
              <a:t>Replace the text in red with the ID that shows up at the top of your slides.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5ACE6B-5962-42F9-A9DF-AB8362631B0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999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47813" y="5489575"/>
            <a:ext cx="6480175" cy="603250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 algn="ctr">
              <a:defRPr sz="3200"/>
            </a:lvl1pPr>
          </a:lstStyle>
          <a:p>
            <a:r>
              <a:rPr lang="ru-RU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35150" y="6161088"/>
            <a:ext cx="5903913" cy="581025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 marL="0" indent="0" algn="ctr">
              <a:buFontTx/>
              <a:buNone/>
              <a:defRPr sz="2400" b="1"/>
            </a:lvl1pPr>
          </a:lstStyle>
          <a:p>
            <a:r>
              <a:rPr lang="ru-RU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73900" y="333375"/>
            <a:ext cx="1746250" cy="590391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835150" y="333375"/>
            <a:ext cx="5086350" cy="590391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79D436-3F34-4A9F-8707-F432F3D2EC1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95D836-13CD-4FF9-BFD9-9972AE9FEC3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4E12C5-F2E4-4400-A79B-5E609CF0A45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908175" y="1600200"/>
            <a:ext cx="33131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73688" y="1600200"/>
            <a:ext cx="33131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6A9DB0-BBB7-47CF-810C-9AFE4FE221A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023A92-95E6-4065-92D9-9369267C35A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A5E7A7-16F6-4A64-8712-A66122532F8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DC83E4-5483-49CA-B49D-CAC2972F936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4F8971-FAB1-4168-9A51-74EDD208821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2A7033-58CB-42EA-A8B8-C88532EE87F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DD105A-AD3F-4B87-8FA7-11403A49353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92938" y="274638"/>
            <a:ext cx="1693862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908175" y="274638"/>
            <a:ext cx="4932363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188614-A1FB-4870-AFB6-4D1DBC59F57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835150" y="1341438"/>
            <a:ext cx="3379788" cy="489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67338" y="1341438"/>
            <a:ext cx="3379787" cy="489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35150" y="333375"/>
            <a:ext cx="69850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35150" y="1341438"/>
            <a:ext cx="6911975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8175" y="274638"/>
            <a:ext cx="67071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Click to edit Master title style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8175" y="1600200"/>
            <a:ext cx="67786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</a:p>
        </p:txBody>
      </p:sp>
      <p:sp>
        <p:nvSpPr>
          <p:cNvPr id="1904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endParaRPr lang="ru-RU"/>
          </a:p>
        </p:txBody>
      </p:sp>
      <p:sp>
        <p:nvSpPr>
          <p:cNvPr id="1904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endParaRPr lang="ru-RU"/>
          </a:p>
        </p:txBody>
      </p:sp>
      <p:sp>
        <p:nvSpPr>
          <p:cNvPr id="1904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EC87A558-F638-4195-A3AE-45C04A1EFF91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microsoft.com/office/2011/relationships/webextension" Target="../webextensions/webextension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microsoft.com/office/2011/relationships/webextension" Target="../webextensions/webextension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microsoft.com/office/2011/relationships/webextension" Target="../webextensions/webextension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microsoft.com/office/2011/relationships/webextension" Target="../webextensions/webextension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llev.com/gwusmhs1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microsoft.com/office/2011/relationships/webextension" Target="../webextensions/webextension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microsoft.com/office/2011/relationships/webextension" Target="../webextensions/webextension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.pn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4.png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07504" y="5652207"/>
            <a:ext cx="5328592" cy="1089161"/>
          </a:xfrm>
        </p:spPr>
        <p:txBody>
          <a:bodyPr/>
          <a:lstStyle/>
          <a:p>
            <a:r>
              <a:rPr lang="en-US" sz="2400" dirty="0"/>
              <a:t>Veterinarians or Veterinary Technicians... Who Makes the Better </a:t>
            </a:r>
            <a:br>
              <a:rPr lang="en-US" sz="2400" dirty="0"/>
            </a:br>
            <a:r>
              <a:rPr lang="en-US" sz="2400" dirty="0"/>
              <a:t>Program Director?</a:t>
            </a:r>
          </a:p>
        </p:txBody>
      </p:sp>
      <p:sp>
        <p:nvSpPr>
          <p:cNvPr id="3482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5292080" y="5760218"/>
            <a:ext cx="3527425" cy="873137"/>
          </a:xfrm>
        </p:spPr>
        <p:txBody>
          <a:bodyPr/>
          <a:lstStyle/>
          <a:p>
            <a:r>
              <a:rPr lang="en-US" b="0" dirty="0">
                <a:solidFill>
                  <a:srgbClr val="1B00FE"/>
                </a:solidFill>
              </a:rPr>
              <a:t>Dr. Jim Hurrell and Jennifer </a:t>
            </a:r>
            <a:r>
              <a:rPr lang="en-US" b="0" dirty="0" err="1">
                <a:solidFill>
                  <a:srgbClr val="1B00FE"/>
                </a:solidFill>
              </a:rPr>
              <a:t>Serling</a:t>
            </a:r>
            <a:r>
              <a:rPr lang="en-US" b="0" dirty="0">
                <a:solidFill>
                  <a:srgbClr val="1B00FE"/>
                </a:solidFill>
              </a:rPr>
              <a:t> CVT</a:t>
            </a:r>
            <a:endParaRPr lang="uk-UA" b="0" dirty="0">
              <a:solidFill>
                <a:srgbClr val="1B00FE"/>
              </a:solidFill>
            </a:endParaRPr>
          </a:p>
        </p:txBody>
      </p:sp>
      <p:pic>
        <p:nvPicPr>
          <p:cNvPr id="2" name="Rocky Theme song.mp3" descr="Rocky Theme song.mp3">
            <a:hlinkClick r:id="" action="ppaction://media"/>
            <a:extLst>
              <a:ext uri="{FF2B5EF4-FFF2-40B4-BE49-F238E27FC236}">
                <a16:creationId xmlns:a16="http://schemas.microsoft.com/office/drawing/2014/main" id="{7A11A93A-AD06-E149-9D04-606E92CE131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7544" y="3933056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757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3DC203-B7C9-F044-8DD4-4C36F2572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T"/>
          </a:p>
        </p:txBody>
      </p:sp>
      <mc:AlternateContent xmlns:mc="http://schemas.openxmlformats.org/markup-compatibility/2006" xmlns:we="http://schemas.microsoft.com/office/webextensions/webextension/2010/11" xmlns:pca="http://schemas.microsoft.com/office/powerpoint/2013/contentapp">
        <mc:Choice Requires="we pca">
          <p:graphicFrame>
            <p:nvGraphicFramePr>
              <p:cNvPr id="4" name="Content Placeholder 3" title="Poll Everywhere">
                <a:extLst>
                  <a:ext uri="{FF2B5EF4-FFF2-40B4-BE49-F238E27FC236}">
                    <a16:creationId xmlns:a16="http://schemas.microsoft.com/office/drawing/2014/main" id="{49A75DCC-1D29-3648-9B7E-8717D74A9839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1835150" y="1341438"/>
              <a:ext cx="6911975" cy="4895850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4" name="Content Placeholder 3" title="Poll Everywhere">
                <a:extLst>
                  <a:ext uri="{FF2B5EF4-FFF2-40B4-BE49-F238E27FC236}">
                    <a16:creationId xmlns:a16="http://schemas.microsoft.com/office/drawing/2014/main" id="{49A75DCC-1D29-3648-9B7E-8717D74A983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35150" y="1341438"/>
                <a:ext cx="6911975" cy="489585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507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050" y="333374"/>
            <a:ext cx="6697414" cy="1007393"/>
          </a:xfrm>
        </p:spPr>
        <p:txBody>
          <a:bodyPr/>
          <a:lstStyle/>
          <a:p>
            <a:pPr algn="ctr"/>
            <a:r>
              <a:rPr lang="en-US" sz="3200" dirty="0"/>
              <a:t>What Does a Veterinarian </a:t>
            </a:r>
            <a:br>
              <a:rPr lang="en-US" sz="3200" dirty="0"/>
            </a:br>
            <a:r>
              <a:rPr lang="en-US" sz="3200" dirty="0"/>
              <a:t>Bring to the Ring?</a:t>
            </a:r>
            <a:endParaRPr lang="uk-UA" sz="3200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3713" y="1557338"/>
            <a:ext cx="7129462" cy="51117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Strengths of a Veterinarian as a Program Director</a:t>
            </a:r>
          </a:p>
          <a:p>
            <a:r>
              <a:rPr lang="en-US" sz="1600" b="1" i="1" dirty="0"/>
              <a:t>Compassion</a:t>
            </a:r>
          </a:p>
          <a:p>
            <a:r>
              <a:rPr lang="en-US" sz="1600" b="1" i="1" dirty="0"/>
              <a:t>Decision-making skills</a:t>
            </a:r>
            <a:endParaRPr lang="en-US" sz="1600" dirty="0"/>
          </a:p>
          <a:p>
            <a:r>
              <a:rPr lang="en-US" sz="1600" b="1" i="1" dirty="0"/>
              <a:t>Interpersonal skills</a:t>
            </a:r>
            <a:endParaRPr lang="en-US" sz="1600" dirty="0"/>
          </a:p>
          <a:p>
            <a:r>
              <a:rPr lang="en-US" sz="1600" b="1" i="1" dirty="0"/>
              <a:t>Management skills</a:t>
            </a:r>
            <a:endParaRPr lang="en-US" sz="1600" dirty="0"/>
          </a:p>
          <a:p>
            <a:r>
              <a:rPr lang="en-US" sz="1600" b="1" i="1" dirty="0"/>
              <a:t>Manual dexterity</a:t>
            </a:r>
          </a:p>
          <a:p>
            <a:r>
              <a:rPr lang="en-US" sz="1600" b="1" i="1" dirty="0"/>
              <a:t>Problem-solving skills</a:t>
            </a:r>
            <a:endParaRPr lang="en-US" sz="1600" dirty="0"/>
          </a:p>
          <a:p>
            <a:pPr>
              <a:lnSpc>
                <a:spcPct val="80000"/>
              </a:lnSpc>
            </a:pP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FDB3-6A90-F04C-B1EF-566E50947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T"/>
          </a:p>
        </p:txBody>
      </p:sp>
      <mc:AlternateContent xmlns:mc="http://schemas.openxmlformats.org/markup-compatibility/2006">
        <mc:Choice xmlns:we="http://schemas.microsoft.com/office/webextensions/webextension/2010/11" xmlns:pca="http://schemas.microsoft.com/office/powerpoint/2013/contentapp" Requires="we pca">
          <p:graphicFrame>
            <p:nvGraphicFramePr>
              <p:cNvPr id="4" name="Content Placeholder 3" title="Poll Everywhere">
                <a:extLst>
                  <a:ext uri="{FF2B5EF4-FFF2-40B4-BE49-F238E27FC236}">
                    <a16:creationId xmlns:a16="http://schemas.microsoft.com/office/drawing/2014/main" id="{5C8DEDA0-3DB8-C14B-8230-87C1F61A2D51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1835150" y="1341438"/>
              <a:ext cx="6911975" cy="4895850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4" name="Content Placeholder 3" title="Poll Everywhere">
                <a:extLst>
                  <a:ext uri="{FF2B5EF4-FFF2-40B4-BE49-F238E27FC236}">
                    <a16:creationId xmlns:a16="http://schemas.microsoft.com/office/drawing/2014/main" id="{5C8DEDA0-3DB8-C14B-8230-87C1F61A2D5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35150" y="1341438"/>
                <a:ext cx="6911975" cy="489585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878943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050" y="333374"/>
            <a:ext cx="6842125" cy="935385"/>
          </a:xfrm>
        </p:spPr>
        <p:txBody>
          <a:bodyPr/>
          <a:lstStyle/>
          <a:p>
            <a:pPr algn="ctr"/>
            <a:r>
              <a:rPr lang="en-US" sz="3200" dirty="0"/>
              <a:t>What Does a Veterinary Technician Bring to the Ring?</a:t>
            </a:r>
            <a:endParaRPr lang="uk-UA" sz="3200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3713" y="1557338"/>
            <a:ext cx="7129462" cy="51117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Strengths of a Veterinary Technician as a Program Director</a:t>
            </a:r>
          </a:p>
          <a:p>
            <a:r>
              <a:rPr lang="en-US" sz="2000" dirty="0"/>
              <a:t>Patience</a:t>
            </a:r>
          </a:p>
          <a:p>
            <a:r>
              <a:rPr lang="en-US" sz="2000" dirty="0"/>
              <a:t>Respect</a:t>
            </a:r>
          </a:p>
          <a:p>
            <a:r>
              <a:rPr lang="en-US" sz="2000" dirty="0"/>
              <a:t>Integrity</a:t>
            </a:r>
          </a:p>
          <a:p>
            <a:r>
              <a:rPr lang="en-US" sz="2000" dirty="0"/>
              <a:t>Learnability</a:t>
            </a:r>
          </a:p>
          <a:p>
            <a:r>
              <a:rPr lang="en-US" sz="2000" dirty="0"/>
              <a:t>Resilience</a:t>
            </a:r>
          </a:p>
          <a:p>
            <a:r>
              <a:rPr lang="en-US" sz="2000" dirty="0"/>
              <a:t>Self-awareness</a:t>
            </a:r>
          </a:p>
          <a:p>
            <a:pPr marL="457200" lvl="1" indent="0">
              <a:lnSpc>
                <a:spcPct val="80000"/>
              </a:lnSpc>
              <a:buNone/>
            </a:pPr>
            <a:endParaRPr lang="en-US" sz="2000" dirty="0"/>
          </a:p>
          <a:p>
            <a:pPr>
              <a:lnSpc>
                <a:spcPct val="80000"/>
              </a:lnSpc>
            </a:pP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32642503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7246A-6CFF-6D4D-B34C-00B7C7477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T"/>
          </a:p>
        </p:txBody>
      </p:sp>
      <mc:AlternateContent xmlns:mc="http://schemas.openxmlformats.org/markup-compatibility/2006" xmlns:we="http://schemas.microsoft.com/office/webextensions/webextension/2010/11" xmlns:pca="http://schemas.microsoft.com/office/powerpoint/2013/contentapp">
        <mc:Choice Requires="we pca">
          <p:graphicFrame>
            <p:nvGraphicFramePr>
              <p:cNvPr id="4" name="Content Placeholder 3" title="Poll Everywhere">
                <a:extLst>
                  <a:ext uri="{FF2B5EF4-FFF2-40B4-BE49-F238E27FC236}">
                    <a16:creationId xmlns:a16="http://schemas.microsoft.com/office/drawing/2014/main" id="{26D8BF29-6D58-0F45-9CE0-C69D9EE4AED7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1835150" y="1341438"/>
              <a:ext cx="6911975" cy="4895850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4" name="Content Placeholder 3" title="Poll Everywhere">
                <a:extLst>
                  <a:ext uri="{FF2B5EF4-FFF2-40B4-BE49-F238E27FC236}">
                    <a16:creationId xmlns:a16="http://schemas.microsoft.com/office/drawing/2014/main" id="{26D8BF29-6D58-0F45-9CE0-C69D9EE4AED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35150" y="1341438"/>
                <a:ext cx="6911975" cy="489585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694406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050" y="333374"/>
            <a:ext cx="6769422" cy="935385"/>
          </a:xfrm>
        </p:spPr>
        <p:txBody>
          <a:bodyPr/>
          <a:lstStyle/>
          <a:p>
            <a:pPr algn="ctr"/>
            <a:r>
              <a:rPr lang="en-US" sz="3200" dirty="0"/>
              <a:t>Qualities of an EXCELLENT </a:t>
            </a:r>
            <a:br>
              <a:rPr lang="en-US" sz="3200" dirty="0"/>
            </a:br>
            <a:r>
              <a:rPr lang="en-US" sz="3200" dirty="0"/>
              <a:t>Program Director</a:t>
            </a:r>
            <a:endParaRPr lang="uk-UA" sz="3200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3713" y="1557338"/>
            <a:ext cx="7129462" cy="51117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Motivator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Empathetic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Team builder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Hard worker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Not afraid to take on challenges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Organized </a:t>
            </a:r>
          </a:p>
        </p:txBody>
      </p:sp>
    </p:spTree>
    <p:extLst>
      <p:ext uri="{BB962C8B-B14F-4D97-AF65-F5344CB8AC3E}">
        <p14:creationId xmlns:p14="http://schemas.microsoft.com/office/powerpoint/2010/main" val="39296156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050" y="333374"/>
            <a:ext cx="6769422" cy="935385"/>
          </a:xfrm>
        </p:spPr>
        <p:txBody>
          <a:bodyPr/>
          <a:lstStyle/>
          <a:p>
            <a:pPr algn="ctr"/>
            <a:r>
              <a:rPr lang="en-US" sz="3200" dirty="0"/>
              <a:t>Well….. Who Wins the Fight???  </a:t>
            </a:r>
            <a:r>
              <a:rPr lang="en-US" sz="3200" dirty="0">
                <a:sym typeface="Wingdings" panose="05000000000000000000" pitchFamily="2" charset="2"/>
              </a:rPr>
              <a:t></a:t>
            </a:r>
            <a:br>
              <a:rPr lang="en-US" sz="3200" dirty="0">
                <a:sym typeface="Wingdings" panose="05000000000000000000" pitchFamily="2" charset="2"/>
              </a:rPr>
            </a:br>
            <a:r>
              <a:rPr lang="en-US" sz="3200" dirty="0">
                <a:sym typeface="Wingdings" panose="05000000000000000000" pitchFamily="2" charset="2"/>
              </a:rPr>
              <a:t>Survey Says…….</a:t>
            </a:r>
            <a:endParaRPr lang="uk-UA" sz="3200" dirty="0"/>
          </a:p>
        </p:txBody>
      </p:sp>
      <p:pic>
        <p:nvPicPr>
          <p:cNvPr id="4" name="Picture 3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994A76CC-60BF-E347-9BD5-909D4D1E76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4390056"/>
            <a:ext cx="3601070" cy="2398369"/>
          </a:xfrm>
          <a:prstGeom prst="rect">
            <a:avLst/>
          </a:prstGeom>
        </p:spPr>
      </p:pic>
      <p:pic>
        <p:nvPicPr>
          <p:cNvPr id="6" name="Picture 5" descr="A person wearing a hat&#10;&#10;Description automatically generated">
            <a:extLst>
              <a:ext uri="{FF2B5EF4-FFF2-40B4-BE49-F238E27FC236}">
                <a16:creationId xmlns:a16="http://schemas.microsoft.com/office/drawing/2014/main" id="{D2C9F44D-F1EE-604B-9A40-23B62E0436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481" y="1274582"/>
            <a:ext cx="2568073" cy="2870200"/>
          </a:xfrm>
          <a:prstGeom prst="rect">
            <a:avLst/>
          </a:prstGeom>
        </p:spPr>
      </p:pic>
      <p:pic>
        <p:nvPicPr>
          <p:cNvPr id="8" name="Picture 7" descr="A person holding a dog&#10;&#10;Description automatically generated">
            <a:extLst>
              <a:ext uri="{FF2B5EF4-FFF2-40B4-BE49-F238E27FC236}">
                <a16:creationId xmlns:a16="http://schemas.microsoft.com/office/drawing/2014/main" id="{3ED739B3-C621-7541-9D0D-B8CFD3739B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760" y="1268759"/>
            <a:ext cx="3835400" cy="2870200"/>
          </a:xfrm>
          <a:prstGeom prst="rect">
            <a:avLst/>
          </a:prstGeom>
        </p:spPr>
      </p:pic>
      <p:pic>
        <p:nvPicPr>
          <p:cNvPr id="10" name="Picture 9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FE32CB38-F75F-7649-AF1E-17609E1F468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01" r="2379" b="18753"/>
          <a:stretch/>
        </p:blipFill>
        <p:spPr>
          <a:xfrm>
            <a:off x="6333640" y="3856812"/>
            <a:ext cx="2046726" cy="2870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3293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4599E-D244-F84F-823A-9304BA530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T"/>
          </a:p>
        </p:txBody>
      </p:sp>
      <mc:AlternateContent xmlns:mc="http://schemas.openxmlformats.org/markup-compatibility/2006">
        <mc:Choice xmlns:we="http://schemas.microsoft.com/office/webextensions/webextension/2010/11" xmlns:pca="http://schemas.microsoft.com/office/powerpoint/2013/contentapp" Requires="we pca">
          <p:graphicFrame>
            <p:nvGraphicFramePr>
              <p:cNvPr id="4" name="Content Placeholder 3" title="Poll Everywhere">
                <a:extLst>
                  <a:ext uri="{FF2B5EF4-FFF2-40B4-BE49-F238E27FC236}">
                    <a16:creationId xmlns:a16="http://schemas.microsoft.com/office/drawing/2014/main" id="{86A34B1C-E3D3-304C-93FC-6F045A0E68E0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1835150" y="1341438"/>
              <a:ext cx="6911975" cy="4895850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4" name="Content Placeholder 3" title="Poll Everywhere">
                <a:extLst>
                  <a:ext uri="{FF2B5EF4-FFF2-40B4-BE49-F238E27FC236}">
                    <a16:creationId xmlns:a16="http://schemas.microsoft.com/office/drawing/2014/main" id="{86A34B1C-E3D3-304C-93FC-6F045A0E68E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35150" y="1341438"/>
                <a:ext cx="6911975" cy="489585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840978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Summary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18549" y="1683004"/>
            <a:ext cx="5618201" cy="4213650"/>
          </a:xfrm>
        </p:spPr>
      </p:pic>
    </p:spTree>
    <p:extLst>
      <p:ext uri="{BB962C8B-B14F-4D97-AF65-F5344CB8AC3E}">
        <p14:creationId xmlns:p14="http://schemas.microsoft.com/office/powerpoint/2010/main" val="856132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PollEverywhere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  <a:buSzPct val="100000"/>
            </a:pPr>
            <a:r>
              <a:rPr lang="en-US" dirty="0">
                <a:solidFill>
                  <a:schemeClr val="dk1"/>
                </a:solidFill>
                <a:ea typeface="Calibri"/>
                <a:cs typeface="Calibri"/>
              </a:rPr>
              <a:t>To participate with your </a:t>
            </a:r>
            <a:r>
              <a:rPr lang="en-US" b="1" dirty="0">
                <a:solidFill>
                  <a:schemeClr val="dk1"/>
                </a:solidFill>
                <a:ea typeface="Calibri"/>
                <a:cs typeface="Calibri"/>
              </a:rPr>
              <a:t>iPad</a:t>
            </a:r>
            <a:r>
              <a:rPr lang="en-US" dirty="0">
                <a:solidFill>
                  <a:schemeClr val="dk1"/>
                </a:solidFill>
                <a:ea typeface="Calibri"/>
                <a:cs typeface="Calibri"/>
              </a:rPr>
              <a:t>:</a:t>
            </a:r>
          </a:p>
          <a:p>
            <a:pPr lvl="1" indent="-342900">
              <a:lnSpc>
                <a:spcPct val="110000"/>
              </a:lnSpc>
              <a:spcBef>
                <a:spcPts val="0"/>
              </a:spcBef>
              <a:buSzPct val="100000"/>
            </a:pPr>
            <a:r>
              <a:rPr lang="en-US" dirty="0">
                <a:solidFill>
                  <a:schemeClr val="dk1"/>
                </a:solidFill>
                <a:ea typeface="Calibri"/>
                <a:cs typeface="Calibri"/>
              </a:rPr>
              <a:t>Open the PollEverywhere app on your iPad</a:t>
            </a:r>
          </a:p>
          <a:p>
            <a:pPr lvl="1" indent="-342900">
              <a:lnSpc>
                <a:spcPct val="110000"/>
              </a:lnSpc>
              <a:spcBef>
                <a:spcPts val="0"/>
              </a:spcBef>
              <a:buSzPct val="100000"/>
            </a:pPr>
            <a:r>
              <a:rPr lang="en-US" dirty="0">
                <a:solidFill>
                  <a:schemeClr val="dk1"/>
                </a:solidFill>
                <a:ea typeface="Calibri"/>
                <a:cs typeface="Calibri"/>
              </a:rPr>
              <a:t>Choose </a:t>
            </a:r>
            <a:r>
              <a:rPr lang="en-US" b="1" dirty="0">
                <a:solidFill>
                  <a:schemeClr val="dk1"/>
                </a:solidFill>
                <a:ea typeface="Calibri"/>
                <a:cs typeface="Calibri"/>
              </a:rPr>
              <a:t>I’m Participating</a:t>
            </a:r>
            <a:r>
              <a:rPr lang="en-US" dirty="0">
                <a:solidFill>
                  <a:schemeClr val="dk1"/>
                </a:solidFill>
                <a:ea typeface="Calibri"/>
                <a:cs typeface="Calibri"/>
              </a:rPr>
              <a:t> on the front page</a:t>
            </a:r>
          </a:p>
          <a:p>
            <a:pPr lvl="1" indent="-342900">
              <a:lnSpc>
                <a:spcPct val="110000"/>
              </a:lnSpc>
              <a:spcBef>
                <a:spcPts val="0"/>
              </a:spcBef>
              <a:buSzPct val="100000"/>
            </a:pPr>
            <a:r>
              <a:rPr lang="en-US" dirty="0">
                <a:solidFill>
                  <a:schemeClr val="dk1"/>
                </a:solidFill>
                <a:ea typeface="Calibri"/>
                <a:cs typeface="Calibri"/>
              </a:rPr>
              <a:t>Enter </a:t>
            </a:r>
            <a:r>
              <a:rPr lang="en-US" b="1" dirty="0" err="1">
                <a:solidFill>
                  <a:srgbClr val="FF0000"/>
                </a:solidFill>
                <a:ea typeface="Calibri"/>
                <a:cs typeface="Calibri"/>
              </a:rPr>
              <a:t>izzytvda</a:t>
            </a:r>
            <a:r>
              <a:rPr lang="en-US" b="1" dirty="0">
                <a:solidFill>
                  <a:srgbClr val="FF0000"/>
                </a:solidFill>
                <a:ea typeface="Calibri"/>
                <a:cs typeface="Calibri"/>
              </a:rPr>
              <a:t> </a:t>
            </a:r>
            <a:r>
              <a:rPr lang="en-US" dirty="0">
                <a:solidFill>
                  <a:schemeClr val="dk1"/>
                </a:solidFill>
                <a:ea typeface="Calibri"/>
                <a:cs typeface="Calibri"/>
              </a:rPr>
              <a:t>under </a:t>
            </a:r>
            <a:r>
              <a:rPr lang="en-US" b="1" i="1" dirty="0">
                <a:solidFill>
                  <a:schemeClr val="dk1"/>
                </a:solidFill>
                <a:ea typeface="Calibri"/>
                <a:cs typeface="Calibri"/>
              </a:rPr>
              <a:t>Join a presentation</a:t>
            </a:r>
            <a:r>
              <a:rPr lang="en-US" i="1" dirty="0">
                <a:solidFill>
                  <a:schemeClr val="dk1"/>
                </a:solidFill>
                <a:ea typeface="Calibri"/>
                <a:cs typeface="Calibri"/>
              </a:rPr>
              <a:t> </a:t>
            </a:r>
            <a:r>
              <a:rPr lang="en-US" dirty="0">
                <a:solidFill>
                  <a:schemeClr val="dk1"/>
                </a:solidFill>
                <a:ea typeface="Calibri"/>
                <a:cs typeface="Calibri"/>
              </a:rPr>
              <a:t>and tap </a:t>
            </a:r>
            <a:r>
              <a:rPr lang="en-US" b="1" dirty="0">
                <a:solidFill>
                  <a:schemeClr val="dk1"/>
                </a:solidFill>
                <a:ea typeface="Calibri"/>
                <a:cs typeface="Calibri"/>
              </a:rPr>
              <a:t>Join</a:t>
            </a:r>
          </a:p>
          <a:p>
            <a:pPr>
              <a:lnSpc>
                <a:spcPct val="110000"/>
              </a:lnSpc>
              <a:spcBef>
                <a:spcPts val="600"/>
              </a:spcBef>
              <a:buSzPct val="100000"/>
            </a:pPr>
            <a:r>
              <a:rPr lang="en-US" dirty="0">
                <a:solidFill>
                  <a:schemeClr val="dk1"/>
                </a:solidFill>
                <a:ea typeface="Calibri"/>
                <a:cs typeface="Calibri"/>
              </a:rPr>
              <a:t>To participate with your </a:t>
            </a:r>
            <a:r>
              <a:rPr lang="en-US" b="1" dirty="0">
                <a:solidFill>
                  <a:schemeClr val="dk1"/>
                </a:solidFill>
                <a:ea typeface="Calibri"/>
                <a:cs typeface="Calibri"/>
              </a:rPr>
              <a:t>laptop</a:t>
            </a:r>
            <a:r>
              <a:rPr lang="en-US" dirty="0">
                <a:solidFill>
                  <a:schemeClr val="dk1"/>
                </a:solidFill>
                <a:ea typeface="Calibri"/>
                <a:cs typeface="Calibri"/>
              </a:rPr>
              <a:t>:</a:t>
            </a:r>
          </a:p>
          <a:p>
            <a:pPr lvl="1" indent="-342900">
              <a:lnSpc>
                <a:spcPct val="110000"/>
              </a:lnSpc>
              <a:spcBef>
                <a:spcPts val="0"/>
              </a:spcBef>
              <a:buSzPct val="100000"/>
            </a:pPr>
            <a:r>
              <a:rPr lang="en-US" dirty="0">
                <a:solidFill>
                  <a:schemeClr val="dk1"/>
                </a:solidFill>
                <a:ea typeface="Calibri"/>
                <a:cs typeface="Calibri"/>
              </a:rPr>
              <a:t>Open a browser and go to </a:t>
            </a:r>
            <a:r>
              <a:rPr lang="en-US" dirty="0">
                <a:solidFill>
                  <a:schemeClr val="dk1"/>
                </a:solidFill>
                <a:ea typeface="Calibri"/>
                <a:cs typeface="Calibri"/>
                <a:hlinkClick r:id="rId3"/>
              </a:rPr>
              <a:t>http://www.pollev.com/</a:t>
            </a:r>
            <a:r>
              <a:rPr lang="en-US" b="1" dirty="0" err="1">
                <a:solidFill>
                  <a:srgbClr val="FF0000"/>
                </a:solidFill>
                <a:ea typeface="Calibri"/>
                <a:cs typeface="Calibri"/>
              </a:rPr>
              <a:t>izzytvda</a:t>
            </a:r>
            <a:endParaRPr lang="en-US" b="1" dirty="0">
              <a:solidFill>
                <a:srgbClr val="FF0000"/>
              </a:solidFill>
              <a:ea typeface="Calibri"/>
              <a:cs typeface="Calibri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SzPct val="100000"/>
            </a:pPr>
            <a:r>
              <a:rPr lang="en-US" dirty="0">
                <a:solidFill>
                  <a:schemeClr val="dk1"/>
                </a:solidFill>
                <a:ea typeface="Calibri"/>
                <a:cs typeface="Calibri"/>
              </a:rPr>
              <a:t>To participate with your </a:t>
            </a:r>
            <a:r>
              <a:rPr lang="en-US" b="1" dirty="0">
                <a:solidFill>
                  <a:schemeClr val="dk1"/>
                </a:solidFill>
                <a:ea typeface="Calibri"/>
                <a:cs typeface="Calibri"/>
              </a:rPr>
              <a:t>mobile phone</a:t>
            </a:r>
            <a:r>
              <a:rPr lang="en-US" dirty="0">
                <a:solidFill>
                  <a:schemeClr val="dk1"/>
                </a:solidFill>
                <a:ea typeface="Calibri"/>
                <a:cs typeface="Calibri"/>
              </a:rPr>
              <a:t>:</a:t>
            </a:r>
          </a:p>
          <a:p>
            <a:pPr lvl="1" indent="-342900">
              <a:lnSpc>
                <a:spcPct val="110000"/>
              </a:lnSpc>
              <a:spcBef>
                <a:spcPts val="0"/>
              </a:spcBef>
              <a:buSzPct val="100000"/>
            </a:pPr>
            <a:r>
              <a:rPr lang="en-US" dirty="0">
                <a:solidFill>
                  <a:schemeClr val="dk1"/>
                </a:solidFill>
                <a:ea typeface="Calibri"/>
                <a:cs typeface="Calibri"/>
              </a:rPr>
              <a:t>Text </a:t>
            </a:r>
            <a:r>
              <a:rPr lang="en-US" b="1" dirty="0" err="1">
                <a:solidFill>
                  <a:srgbClr val="FF0000"/>
                </a:solidFill>
                <a:ea typeface="Calibri"/>
                <a:cs typeface="Calibri"/>
              </a:rPr>
              <a:t>izzytvda</a:t>
            </a:r>
            <a:r>
              <a:rPr lang="en-US" b="1" dirty="0">
                <a:solidFill>
                  <a:srgbClr val="FF0000"/>
                </a:solidFill>
                <a:ea typeface="Calibri"/>
                <a:cs typeface="Calibri"/>
              </a:rPr>
              <a:t> </a:t>
            </a:r>
            <a:r>
              <a:rPr lang="en-US" dirty="0">
                <a:solidFill>
                  <a:schemeClr val="dk1"/>
                </a:solidFill>
                <a:ea typeface="Calibri"/>
                <a:cs typeface="Calibri"/>
              </a:rPr>
              <a:t>to 37607 once to join</a:t>
            </a:r>
          </a:p>
        </p:txBody>
      </p:sp>
    </p:spTree>
    <p:extLst>
      <p:ext uri="{BB962C8B-B14F-4D97-AF65-F5344CB8AC3E}">
        <p14:creationId xmlns:p14="http://schemas.microsoft.com/office/powerpoint/2010/main" val="136005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835150" y="116632"/>
            <a:ext cx="6985000" cy="1008111"/>
          </a:xfrm>
        </p:spPr>
        <p:txBody>
          <a:bodyPr/>
          <a:lstStyle/>
          <a:p>
            <a:pPr algn="ctr"/>
            <a:r>
              <a:rPr lang="en-US" sz="3200" dirty="0"/>
              <a:t>What State Is Everybody From?</a:t>
            </a:r>
            <a:br>
              <a:rPr lang="en-US" sz="3200" dirty="0"/>
            </a:br>
            <a:r>
              <a:rPr lang="en-US" sz="3200" dirty="0"/>
              <a:t>Poll</a:t>
            </a:r>
          </a:p>
        </p:txBody>
      </p:sp>
      <p:pic>
        <p:nvPicPr>
          <p:cNvPr id="9" name="Content Placeholder 8" descr="A close up of a map&#10;&#10;Description automatically generated">
            <a:extLst>
              <a:ext uri="{FF2B5EF4-FFF2-40B4-BE49-F238E27FC236}">
                <a16:creationId xmlns:a16="http://schemas.microsoft.com/office/drawing/2014/main" id="{7308708F-8855-8245-9329-DBE4E4B830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160" y="1484784"/>
            <a:ext cx="6275190" cy="4751834"/>
          </a:xfrm>
        </p:spPr>
      </p:pic>
    </p:spTree>
    <p:extLst>
      <p:ext uri="{BB962C8B-B14F-4D97-AF65-F5344CB8AC3E}">
        <p14:creationId xmlns:p14="http://schemas.microsoft.com/office/powerpoint/2010/main" val="582971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we="http://schemas.microsoft.com/office/webextensions/webextension/2010/11" xmlns:pca="http://schemas.microsoft.com/office/powerpoint/2013/contentapp" Requires="we pca">
          <p:graphicFrame>
            <p:nvGraphicFramePr>
              <p:cNvPr id="5" name="Content Placeholder 4" title="Poll Everywhere">
                <a:extLst>
                  <a:ext uri="{FF2B5EF4-FFF2-40B4-BE49-F238E27FC236}">
                    <a16:creationId xmlns:a16="http://schemas.microsoft.com/office/drawing/2014/main" id="{8AB909AB-C816-B34D-AFBF-71390A797202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1835150" y="1341438"/>
              <a:ext cx="6911975" cy="4895850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5" name="Content Placeholder 4" title="Poll Everywhere">
                <a:extLst>
                  <a:ext uri="{FF2B5EF4-FFF2-40B4-BE49-F238E27FC236}">
                    <a16:creationId xmlns:a16="http://schemas.microsoft.com/office/drawing/2014/main" id="{8AB909AB-C816-B34D-AFBF-71390A79720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35150" y="1341438"/>
                <a:ext cx="6911975" cy="489585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63075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150" y="188640"/>
            <a:ext cx="6985000" cy="936103"/>
          </a:xfrm>
        </p:spPr>
        <p:txBody>
          <a:bodyPr/>
          <a:lstStyle/>
          <a:p>
            <a:pPr algn="ctr"/>
            <a:r>
              <a:rPr lang="en-US" sz="3200" dirty="0"/>
              <a:t>Are You a Veterinarian or a Veterinary Technician? Poll</a:t>
            </a:r>
          </a:p>
        </p:txBody>
      </p:sp>
      <p:pic>
        <p:nvPicPr>
          <p:cNvPr id="5" name="Content Placeholder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F2B43D87-D5C1-CB4D-BD63-F7DE80A220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008945"/>
            <a:ext cx="3884002" cy="2920529"/>
          </a:xfrm>
        </p:spPr>
      </p:pic>
    </p:spTree>
    <p:extLst>
      <p:ext uri="{BB962C8B-B14F-4D97-AF65-F5344CB8AC3E}">
        <p14:creationId xmlns:p14="http://schemas.microsoft.com/office/powerpoint/2010/main" val="10473882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we="http://schemas.microsoft.com/office/webextensions/webextension/2010/11" xmlns:pca="http://schemas.microsoft.com/office/powerpoint/2013/contentapp" Requires="we pca">
          <p:graphicFrame>
            <p:nvGraphicFramePr>
              <p:cNvPr id="4" name="Content Placeholder 3" title="Poll Everywhere">
                <a:extLst>
                  <a:ext uri="{FF2B5EF4-FFF2-40B4-BE49-F238E27FC236}">
                    <a16:creationId xmlns:a16="http://schemas.microsoft.com/office/drawing/2014/main" id="{EB6A6028-C3E0-3D4C-AD05-1A0D97FCB176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1835150" y="1341438"/>
              <a:ext cx="6911975" cy="4895850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4" name="Content Placeholder 3" title="Poll Everywhere">
                <a:extLst>
                  <a:ext uri="{FF2B5EF4-FFF2-40B4-BE49-F238E27FC236}">
                    <a16:creationId xmlns:a16="http://schemas.microsoft.com/office/drawing/2014/main" id="{EB6A6028-C3E0-3D4C-AD05-1A0D97FCB17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35150" y="1341438"/>
                <a:ext cx="6911975" cy="489585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422881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/>
              <a:t>The Program Director Combatants!</a:t>
            </a:r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175" y="2620764"/>
            <a:ext cx="3313113" cy="2484834"/>
          </a:xfrm>
        </p:spPr>
      </p:pic>
      <p:pic>
        <p:nvPicPr>
          <p:cNvPr id="3" name="Content Placeholder 2" descr="A picture containing person, person, outdoor, player&#10;&#10;Description automatically generated">
            <a:extLst>
              <a:ext uri="{FF2B5EF4-FFF2-40B4-BE49-F238E27FC236}">
                <a16:creationId xmlns:a16="http://schemas.microsoft.com/office/drawing/2014/main" id="{7EE1C6B0-878C-FF4F-9F6E-AAF4C45E32E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688" y="2758811"/>
            <a:ext cx="3313112" cy="2208741"/>
          </a:xfrm>
        </p:spPr>
      </p:pic>
      <p:pic>
        <p:nvPicPr>
          <p:cNvPr id="2" name="Lets get ready to rumble  Sound Effect.mp3" descr="Lets get ready to rumble  Sound Effect.mp3">
            <a:hlinkClick r:id="" action="ppaction://media"/>
            <a:extLst>
              <a:ext uri="{FF2B5EF4-FFF2-40B4-BE49-F238E27FC236}">
                <a16:creationId xmlns:a16="http://schemas.microsoft.com/office/drawing/2014/main" id="{7B7265CA-7E4F-3543-81F9-953D4EC92E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483768" y="127542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063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0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/>
              <a:t>Veterinary Technician vs. Veterinarian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650" y="1052736"/>
            <a:ext cx="4572000" cy="257175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650" y="3827330"/>
            <a:ext cx="3810000" cy="2857500"/>
          </a:xfrm>
          <a:prstGeom prst="rect">
            <a:avLst/>
          </a:prstGeom>
        </p:spPr>
      </p:pic>
      <p:pic>
        <p:nvPicPr>
          <p:cNvPr id="3" name="Boxing bell.mp3" descr="Boxing bell.mp3">
            <a:hlinkClick r:id="" action="ppaction://media"/>
            <a:extLst>
              <a:ext uri="{FF2B5EF4-FFF2-40B4-BE49-F238E27FC236}">
                <a16:creationId xmlns:a16="http://schemas.microsoft.com/office/drawing/2014/main" id="{379CABD3-0EBB-B841-9284-204A7C2D5D5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131840" y="105273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88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1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150" y="333375"/>
            <a:ext cx="7129338" cy="508000"/>
          </a:xfrm>
        </p:spPr>
        <p:txBody>
          <a:bodyPr/>
          <a:lstStyle/>
          <a:p>
            <a:pPr algn="ctr"/>
            <a:r>
              <a:rPr lang="en-US" sz="3200" dirty="0"/>
              <a:t>Statistics – AVMA-accredited Programs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5150" y="1341438"/>
            <a:ext cx="7129338" cy="5327922"/>
          </a:xfrm>
        </p:spPr>
        <p:txBody>
          <a:bodyPr/>
          <a:lstStyle/>
          <a:p>
            <a:r>
              <a:rPr lang="en-US" sz="2400" dirty="0"/>
              <a:t>Total Number of Programs – </a:t>
            </a:r>
            <a:r>
              <a:rPr lang="en-US" sz="2400" b="1" dirty="0">
                <a:solidFill>
                  <a:srgbClr val="0070C0"/>
                </a:solidFill>
              </a:rPr>
              <a:t>211</a:t>
            </a:r>
            <a:r>
              <a:rPr lang="en-US" sz="2400" dirty="0"/>
              <a:t> </a:t>
            </a:r>
          </a:p>
          <a:p>
            <a:r>
              <a:rPr lang="en-US" sz="2400" dirty="0"/>
              <a:t>Veterinary Technicians as Program Directors – </a:t>
            </a:r>
            <a:r>
              <a:rPr lang="en-US" sz="2400" b="1" dirty="0">
                <a:solidFill>
                  <a:srgbClr val="0070C0"/>
                </a:solidFill>
              </a:rPr>
              <a:t>92</a:t>
            </a:r>
            <a:r>
              <a:rPr lang="en-US" sz="2400" dirty="0"/>
              <a:t> </a:t>
            </a:r>
          </a:p>
          <a:p>
            <a:r>
              <a:rPr lang="en-US" sz="2400" dirty="0"/>
              <a:t>Veterinarians as Program Directors – </a:t>
            </a:r>
            <a:r>
              <a:rPr lang="en-US" sz="2400" b="1" dirty="0">
                <a:solidFill>
                  <a:srgbClr val="0070C0"/>
                </a:solidFill>
              </a:rPr>
              <a:t>117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DL Programs – 6 DVM’s, 3 CVT’s</a:t>
            </a:r>
          </a:p>
          <a:p>
            <a:r>
              <a:rPr lang="en-US" sz="2400" dirty="0"/>
              <a:t>Following States had ALL Veterinarians as Program Directors – KY, NY, TN, VA, WI </a:t>
            </a:r>
          </a:p>
          <a:p>
            <a:r>
              <a:rPr lang="en-US" sz="2400" dirty="0"/>
              <a:t>Following State had ALL Veterinary Technicians as Program Directors – WV</a:t>
            </a:r>
          </a:p>
          <a:p>
            <a:r>
              <a:rPr lang="en-US" sz="2400" dirty="0"/>
              <a:t>North Dakota State – co-directorship of DVM &amp; CVT  </a:t>
            </a:r>
          </a:p>
        </p:txBody>
      </p:sp>
    </p:spTree>
    <p:extLst>
      <p:ext uri="{BB962C8B-B14F-4D97-AF65-F5344CB8AC3E}">
        <p14:creationId xmlns:p14="http://schemas.microsoft.com/office/powerpoint/2010/main" val="2366636475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">
  <a:themeElements>
    <a:clrScheme name="template 4">
      <a:dk1>
        <a:srgbClr val="4D4D4D"/>
      </a:dk1>
      <a:lt1>
        <a:srgbClr val="FFFFFF"/>
      </a:lt1>
      <a:dk2>
        <a:srgbClr val="000000"/>
      </a:dk2>
      <a:lt2>
        <a:srgbClr val="9B6902"/>
      </a:lt2>
      <a:accent1>
        <a:srgbClr val="C75E00"/>
      </a:accent1>
      <a:accent2>
        <a:srgbClr val="FED416"/>
      </a:accent2>
      <a:accent3>
        <a:srgbClr val="FFFFFF"/>
      </a:accent3>
      <a:accent4>
        <a:srgbClr val="404040"/>
      </a:accent4>
      <a:accent5>
        <a:srgbClr val="E0B6AA"/>
      </a:accent5>
      <a:accent6>
        <a:srgbClr val="E6C013"/>
      </a:accent6>
      <a:hlink>
        <a:srgbClr val="EE6600"/>
      </a:hlink>
      <a:folHlink>
        <a:srgbClr val="EAEAEA"/>
      </a:folHlink>
    </a:clrScheme>
    <a:fontScheme name="templat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plate 1">
        <a:dk1>
          <a:srgbClr val="4D4D4D"/>
        </a:dk1>
        <a:lt1>
          <a:srgbClr val="FFFFFF"/>
        </a:lt1>
        <a:dk2>
          <a:srgbClr val="000000"/>
        </a:dk2>
        <a:lt2>
          <a:srgbClr val="D5E1F3"/>
        </a:lt2>
        <a:accent1>
          <a:srgbClr val="BC4417"/>
        </a:accent1>
        <a:accent2>
          <a:srgbClr val="CF9C1C"/>
        </a:accent2>
        <a:accent3>
          <a:srgbClr val="FFFFFF"/>
        </a:accent3>
        <a:accent4>
          <a:srgbClr val="404040"/>
        </a:accent4>
        <a:accent5>
          <a:srgbClr val="DAB0AB"/>
        </a:accent5>
        <a:accent6>
          <a:srgbClr val="BB8D18"/>
        </a:accent6>
        <a:hlink>
          <a:srgbClr val="E8C97C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FFFFFF"/>
        </a:lt1>
        <a:dk2>
          <a:srgbClr val="000000"/>
        </a:dk2>
        <a:lt2>
          <a:srgbClr val="986615"/>
        </a:lt2>
        <a:accent1>
          <a:srgbClr val="BF4413"/>
        </a:accent1>
        <a:accent2>
          <a:srgbClr val="FFAB21"/>
        </a:accent2>
        <a:accent3>
          <a:srgbClr val="FFFFFF"/>
        </a:accent3>
        <a:accent4>
          <a:srgbClr val="404040"/>
        </a:accent4>
        <a:accent5>
          <a:srgbClr val="DCB0AA"/>
        </a:accent5>
        <a:accent6>
          <a:srgbClr val="E79B1D"/>
        </a:accent6>
        <a:hlink>
          <a:srgbClr val="C5A37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4A1B17"/>
        </a:lt2>
        <a:accent1>
          <a:srgbClr val="C66C00"/>
        </a:accent1>
        <a:accent2>
          <a:srgbClr val="FED416"/>
        </a:accent2>
        <a:accent3>
          <a:srgbClr val="FFFFFF"/>
        </a:accent3>
        <a:accent4>
          <a:srgbClr val="404040"/>
        </a:accent4>
        <a:accent5>
          <a:srgbClr val="DFBAAA"/>
        </a:accent5>
        <a:accent6>
          <a:srgbClr val="E6C013"/>
        </a:accent6>
        <a:hlink>
          <a:srgbClr val="FFDE93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000000"/>
        </a:dk2>
        <a:lt2>
          <a:srgbClr val="9B6902"/>
        </a:lt2>
        <a:accent1>
          <a:srgbClr val="C75E00"/>
        </a:accent1>
        <a:accent2>
          <a:srgbClr val="FED416"/>
        </a:accent2>
        <a:accent3>
          <a:srgbClr val="FFFFFF"/>
        </a:accent3>
        <a:accent4>
          <a:srgbClr val="404040"/>
        </a:accent4>
        <a:accent5>
          <a:srgbClr val="E0B6AA"/>
        </a:accent5>
        <a:accent6>
          <a:srgbClr val="E6C013"/>
        </a:accent6>
        <a:hlink>
          <a:srgbClr val="EE66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570301"/>
        </a:lt2>
        <a:accent1>
          <a:srgbClr val="D37E00"/>
        </a:accent1>
        <a:accent2>
          <a:srgbClr val="F5CB03"/>
        </a:accent2>
        <a:accent3>
          <a:srgbClr val="FFFFFF"/>
        </a:accent3>
        <a:accent4>
          <a:srgbClr val="404040"/>
        </a:accent4>
        <a:accent5>
          <a:srgbClr val="E6C0AA"/>
        </a:accent5>
        <a:accent6>
          <a:srgbClr val="DEB802"/>
        </a:accent6>
        <a:hlink>
          <a:srgbClr val="D860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713C0C"/>
        </a:lt2>
        <a:accent1>
          <a:srgbClr val="E4B058"/>
        </a:accent1>
        <a:accent2>
          <a:srgbClr val="FDD912"/>
        </a:accent2>
        <a:accent3>
          <a:srgbClr val="FFFFFF"/>
        </a:accent3>
        <a:accent4>
          <a:srgbClr val="404040"/>
        </a:accent4>
        <a:accent5>
          <a:srgbClr val="EFD4B4"/>
        </a:accent5>
        <a:accent6>
          <a:srgbClr val="E5C40F"/>
        </a:accent6>
        <a:hlink>
          <a:srgbClr val="E063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953900"/>
        </a:lt2>
        <a:accent1>
          <a:srgbClr val="B65300"/>
        </a:accent1>
        <a:accent2>
          <a:srgbClr val="CE6A00"/>
        </a:accent2>
        <a:accent3>
          <a:srgbClr val="FFFFFF"/>
        </a:accent3>
        <a:accent4>
          <a:srgbClr val="404040"/>
        </a:accent4>
        <a:accent5>
          <a:srgbClr val="D7B3AA"/>
        </a:accent5>
        <a:accent6>
          <a:srgbClr val="BA5F00"/>
        </a:accent6>
        <a:hlink>
          <a:srgbClr val="F0A806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D87200"/>
        </a:lt2>
        <a:accent1>
          <a:srgbClr val="E29B07"/>
        </a:accent1>
        <a:accent2>
          <a:srgbClr val="EDBF03"/>
        </a:accent2>
        <a:accent3>
          <a:srgbClr val="FFFFFF"/>
        </a:accent3>
        <a:accent4>
          <a:srgbClr val="404040"/>
        </a:accent4>
        <a:accent5>
          <a:srgbClr val="EECBAA"/>
        </a:accent5>
        <a:accent6>
          <a:srgbClr val="D7AD02"/>
        </a:accent6>
        <a:hlink>
          <a:srgbClr val="7CA43F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D24D06"/>
        </a:lt2>
        <a:accent1>
          <a:srgbClr val="E59709"/>
        </a:accent1>
        <a:accent2>
          <a:srgbClr val="E9AC24"/>
        </a:accent2>
        <a:accent3>
          <a:srgbClr val="FFFFFF"/>
        </a:accent3>
        <a:accent4>
          <a:srgbClr val="404040"/>
        </a:accent4>
        <a:accent5>
          <a:srgbClr val="F0C9AA"/>
        </a:accent5>
        <a:accent6>
          <a:srgbClr val="D39B20"/>
        </a:accent6>
        <a:hlink>
          <a:srgbClr val="F7B80B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4D4D4D"/>
        </a:dk1>
        <a:lt1>
          <a:srgbClr val="FFFFFF"/>
        </a:lt1>
        <a:dk2>
          <a:srgbClr val="000000"/>
        </a:dk2>
        <a:lt2>
          <a:srgbClr val="CD5003"/>
        </a:lt2>
        <a:accent1>
          <a:srgbClr val="419DCF"/>
        </a:accent1>
        <a:accent2>
          <a:srgbClr val="BC1F1F"/>
        </a:accent2>
        <a:accent3>
          <a:srgbClr val="FFFFFF"/>
        </a:accent3>
        <a:accent4>
          <a:srgbClr val="404040"/>
        </a:accent4>
        <a:accent5>
          <a:srgbClr val="B0CCE4"/>
        </a:accent5>
        <a:accent6>
          <a:srgbClr val="AA1B1B"/>
        </a:accent6>
        <a:hlink>
          <a:srgbClr val="FFE42F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4D4D4D"/>
        </a:dk1>
        <a:lt1>
          <a:srgbClr val="FFFFFF"/>
        </a:lt1>
        <a:dk2>
          <a:srgbClr val="000000"/>
        </a:dk2>
        <a:lt2>
          <a:srgbClr val="DF2905"/>
        </a:lt2>
        <a:accent1>
          <a:srgbClr val="D05203"/>
        </a:accent1>
        <a:accent2>
          <a:srgbClr val="72A3E1"/>
        </a:accent2>
        <a:accent3>
          <a:srgbClr val="FFFFFF"/>
        </a:accent3>
        <a:accent4>
          <a:srgbClr val="404040"/>
        </a:accent4>
        <a:accent5>
          <a:srgbClr val="E4B3AA"/>
        </a:accent5>
        <a:accent6>
          <a:srgbClr val="6793CC"/>
        </a:accent6>
        <a:hlink>
          <a:srgbClr val="F3A105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webextension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webextensions/_rels/webextension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webextensions/_rels/webextension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webextensions/_rels/webextension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webextensions/_rels/webextension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webextensions/_rels/webextension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webextensions/webextension1.xml><?xml version="1.0" encoding="utf-8"?>
<we:webextension xmlns:we="http://schemas.microsoft.com/office/webextensions/webextension/2010/11" id="{348724E9-AA59-164F-B12F-A927E96E8C9D}">
  <we:reference id="wa104218073" version="2.1.0.0" store="en-GB" storeType="OMEX"/>
  <we:alternateReferences>
    <we:reference id="wa104218073" version="2.1.0.0" store="wa104218073" storeType="OMEX"/>
  </we:alternateReferences>
  <we:properties>
    <we:property name="appSlideData" value="{&quot;slideId&quot;:271,&quot;confidenceLevel&quot;:2}"/>
    <we:property name="url" value="&quot;/clickable_images/jfXbjdwLoenRVY3W4s5eO/preview&quot;"/>
  </we:properties>
  <we:bindings/>
  <we:snapshot xmlns:r="http://schemas.openxmlformats.org/officeDocument/2006/relationships" r:embed="rId1"/>
</we:webextension>
</file>

<file path=ppt/webextensions/webextension2.xml><?xml version="1.0" encoding="utf-8"?>
<we:webextension xmlns:we="http://schemas.microsoft.com/office/webextensions/webextension/2010/11" id="{C21B8FCA-EA17-A64C-9C88-DB28416E01AE}">
  <we:reference id="wa104218073" version="2.1.0.0" store="en-GB" storeType="OMEX"/>
  <we:alternateReferences>
    <we:reference id="wa104218073" version="2.1.0.0" store="wa104218073" storeType="OMEX"/>
  </we:alternateReferences>
  <we:properties>
    <we:property name="appSlideData" value="{&quot;slideId&quot;:272,&quot;confidenceLevel&quot;:2}"/>
    <we:property name="url" value="&quot;/multiple_choice_polls/gTkHMZLkcnoQe8QADiMVb/preview&quot;"/>
  </we:properties>
  <we:bindings/>
  <we:snapshot xmlns:r="http://schemas.openxmlformats.org/officeDocument/2006/relationships" r:embed="rId1"/>
</we:webextension>
</file>

<file path=ppt/webextensions/webextension3.xml><?xml version="1.0" encoding="utf-8"?>
<we:webextension xmlns:we="http://schemas.microsoft.com/office/webextensions/webextension/2010/11" id="{F0CB1285-1889-5544-BE49-F3FB88734E01}">
  <we:reference id="wa104218073" version="2.1.0.0" store="en-GB" storeType="OMEX"/>
  <we:alternateReferences>
    <we:reference id="wa104218073" version="2.1.0.0" store="wa104218073" storeType="OMEX"/>
  </we:alternateReferences>
  <we:properties>
    <we:property name="appSlideData" value="{&quot;slideId&quot;:273,&quot;confidenceLevel&quot;:2}"/>
    <we:property name="url" value="&quot;/free_text_polls/K8DFgcuVRAYISNt23IFnX/preview&quot;"/>
  </we:properties>
  <we:bindings/>
  <we:snapshot xmlns:r="http://schemas.openxmlformats.org/officeDocument/2006/relationships" r:embed="rId1"/>
</we:webextension>
</file>

<file path=ppt/webextensions/webextension4.xml><?xml version="1.0" encoding="utf-8"?>
<we:webextension xmlns:we="http://schemas.microsoft.com/office/webextensions/webextension/2010/11" id="{00DD9EC9-8A84-D247-8BF6-C87F96E91C56}">
  <we:reference id="wa104218073" version="2.1.0.0" store="en-GB" storeType="OMEX"/>
  <we:alternateReferences>
    <we:reference id="wa104218073" version="2.1.0.0" store="wa104218073" storeType="OMEX"/>
  </we:alternateReferences>
  <we:properties>
    <we:property name="appSlideData" value="{&quot;slideId&quot;:274,&quot;confidenceLevel&quot;:2}"/>
    <we:property name="url" value="&quot;/free_text_polls/uQFNLOU7HmXF1nsbZWG4M/preview&quot;"/>
  </we:properties>
  <we:bindings/>
  <we:snapshot xmlns:r="http://schemas.openxmlformats.org/officeDocument/2006/relationships" r:embed="rId1"/>
</we:webextension>
</file>

<file path=ppt/webextensions/webextension5.xml><?xml version="1.0" encoding="utf-8"?>
<we:webextension xmlns:we="http://schemas.microsoft.com/office/webextensions/webextension/2010/11" id="{18E34C05-BEBD-9B42-95FB-EB4F2152783A}">
  <we:reference id="wa104218073" version="2.1.0.0" store="en-GB" storeType="OMEX"/>
  <we:alternateReferences>
    <we:reference id="wa104218073" version="2.1.0.0" store="wa104218073" storeType="OMEX"/>
  </we:alternateReferences>
  <we:properties>
    <we:property name="appSlideData" value="{&quot;slideId&quot;:275,&quot;confidenceLevel&quot;:2}"/>
    <we:property name="url" value="&quot;/free_text_polls/hsRYccBh15RTpVWC2Wi6J/preview&quot;"/>
  </we:properties>
  <we:bindings/>
  <we:snapshot xmlns:r="http://schemas.openxmlformats.org/officeDocument/2006/relationships" r:embed="rId1"/>
</we:webextension>
</file>

<file path=ppt/webextensions/webextension6.xml><?xml version="1.0" encoding="utf-8"?>
<we:webextension xmlns:we="http://schemas.microsoft.com/office/webextensions/webextension/2010/11" id="{112CD2C6-44EC-4742-8B93-DB2E7CEA6BAE}">
  <we:reference id="wa104218073" version="2.1.0.0" store="en-GB" storeType="OMEX"/>
  <we:alternateReferences>
    <we:reference id="wa104218073" version="2.1.0.0" store="wa104218073" storeType="OMEX"/>
  </we:alternateReferences>
  <we:properties>
    <we:property name="appSlideData" value="{&quot;slideId&quot;:276,&quot;confidenceLevel&quot;:2}"/>
    <we:property name="url" value="&quot;/multiple_choice_polls/qCKHblPu8xqp7RNiz6ZV0/preview&quot;"/>
  </we:properties>
  <we:bindings/>
  <we:snapshot xmlns:r="http://schemas.openxmlformats.org/officeDocument/2006/relationships" r:embed="rId1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3581</TotalTime>
  <Words>300</Words>
  <Application>Microsoft Macintosh PowerPoint</Application>
  <PresentationFormat>On-screen Show (4:3)</PresentationFormat>
  <Paragraphs>52</Paragraphs>
  <Slides>18</Slides>
  <Notes>1</Notes>
  <HiddenSlides>0</HiddenSlides>
  <MMClips>3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Tahoma</vt:lpstr>
      <vt:lpstr>template</vt:lpstr>
      <vt:lpstr>Custom Design</vt:lpstr>
      <vt:lpstr>Veterinarians or Veterinary Technicians... Who Makes the Better  Program Director?</vt:lpstr>
      <vt:lpstr>PollEverywhere</vt:lpstr>
      <vt:lpstr>What State Is Everybody From? Poll</vt:lpstr>
      <vt:lpstr>PowerPoint Presentation</vt:lpstr>
      <vt:lpstr>Are You a Veterinarian or a Veterinary Technician? Poll</vt:lpstr>
      <vt:lpstr>PowerPoint Presentation</vt:lpstr>
      <vt:lpstr>The Program Director Combatants!</vt:lpstr>
      <vt:lpstr>Veterinary Technician vs. Veterinarian</vt:lpstr>
      <vt:lpstr>Statistics – AVMA-accredited Programs</vt:lpstr>
      <vt:lpstr>PowerPoint Presentation</vt:lpstr>
      <vt:lpstr>What Does a Veterinarian  Bring to the Ring?</vt:lpstr>
      <vt:lpstr>PowerPoint Presentation</vt:lpstr>
      <vt:lpstr>What Does a Veterinary Technician Bring to the Ring?</vt:lpstr>
      <vt:lpstr>PowerPoint Presentation</vt:lpstr>
      <vt:lpstr>Qualities of an EXCELLENT  Program Director</vt:lpstr>
      <vt:lpstr>Well….. Who Wins the Fight???   Survey Says…….</vt:lpstr>
      <vt:lpstr>PowerPoint Presentation</vt:lpstr>
      <vt:lpstr>Summary</vt:lpstr>
    </vt:vector>
  </TitlesOfParts>
  <Company>-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PoweredTemplates.com</dc:creator>
  <cp:lastModifiedBy>Stephanie Campbell</cp:lastModifiedBy>
  <cp:revision>170</cp:revision>
  <dcterms:created xsi:type="dcterms:W3CDTF">2006-06-29T12:15:01Z</dcterms:created>
  <dcterms:modified xsi:type="dcterms:W3CDTF">2020-09-18T21:03:17Z</dcterms:modified>
</cp:coreProperties>
</file>