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56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240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967" autoAdjust="0"/>
    <p:restoredTop sz="94660"/>
  </p:normalViewPr>
  <p:slideViewPr>
    <p:cSldViewPr snapToGrid="0">
      <p:cViewPr varScale="1">
        <p:scale>
          <a:sx n="70" d="100"/>
          <a:sy n="70" d="100"/>
        </p:scale>
        <p:origin x="20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6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D6C21D-087F-41DB-A218-3C890E2D5DC9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7193"/>
            <a:ext cx="2971800" cy="4636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5A9A5-08F2-42D1-9069-86A42BBD68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707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8397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55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85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5148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852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57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85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2334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711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27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3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200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40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26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32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2AB5384-6170-42A5-8501-F78B0C192B4D}" type="datetimeFigureOut">
              <a:rPr lang="en-US" smtClean="0"/>
              <a:t>9/19/20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E0EB-BBCC-4751-BBA5-B2F37BCB9F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6736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fearfreepets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spca.org/animal-homelessness/shelter-intake-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11194869" cy="3803469"/>
          </a:xfrm>
        </p:spPr>
        <p:txBody>
          <a:bodyPr/>
          <a:lstStyle/>
          <a:p>
            <a:pPr algn="ctr"/>
            <a:r>
              <a:rPr lang="en-US" sz="6600" dirty="0">
                <a:latin typeface="Arial" panose="020B0604020202020204" pitchFamily="34" charset="0"/>
                <a:cs typeface="Arial" panose="020B0604020202020204" pitchFamily="34" charset="0"/>
              </a:rPr>
              <a:t>The Impact Stress has on Canine Physiological Parameters and Student Learning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57200" y="5421086"/>
            <a:ext cx="11194869" cy="1436914"/>
          </a:xfrm>
        </p:spPr>
        <p:txBody>
          <a:bodyPr>
            <a:normAutofit fontScale="70000" lnSpcReduction="20000"/>
          </a:bodyPr>
          <a:lstStyle/>
          <a:p>
            <a:pPr algn="ctr">
              <a:spcBef>
                <a:spcPts val="0"/>
              </a:spcBef>
            </a:pPr>
            <a:r>
              <a:rPr lang="en-US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Amy J. Staton, </a:t>
            </a:r>
            <a:r>
              <a:rPr lang="en-US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Ed.D</a:t>
            </a:r>
            <a:r>
              <a:rPr lang="en-US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LVT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Isabella Matterazzo, LVT, Undergraduate Research Fellow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Hutton Fritzel, LVT, Undergraduate Research Fellow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Morehead State University </a:t>
            </a:r>
            <a:endParaRPr lang="en-US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800"/>
              </a:spcBef>
            </a:pPr>
            <a:r>
              <a:rPr lang="en-US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Veterinary Technology Program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1195845704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6166476" cy="4195481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Restrainer placed one arm around the neck of the subject while the opposite arm was placed under the abdomen</a:t>
            </a:r>
          </a:p>
          <a:p>
            <a:pPr fontAlgn="base"/>
            <a:r>
              <a:rPr lang="en-US" dirty="0"/>
              <a:t>Each subject was handled using Fear Free®,  low-stress techniques</a:t>
            </a:r>
          </a:p>
          <a:p>
            <a:pPr lvl="1" fontAlgn="base"/>
            <a:r>
              <a:rPr lang="en-US" dirty="0"/>
              <a:t>Calming music</a:t>
            </a:r>
          </a:p>
          <a:p>
            <a:pPr lvl="1" fontAlgn="base"/>
            <a:r>
              <a:rPr lang="en-US" dirty="0" err="1"/>
              <a:t>Phermonotherapy</a:t>
            </a:r>
            <a:endParaRPr lang="en-US" dirty="0"/>
          </a:p>
          <a:p>
            <a:pPr lvl="1" fontAlgn="base"/>
            <a:r>
              <a:rPr lang="en-US" dirty="0"/>
              <a:t>Non-slip mats</a:t>
            </a:r>
          </a:p>
          <a:p>
            <a:pPr lvl="1" fontAlgn="base"/>
            <a:r>
              <a:rPr lang="en-US" dirty="0"/>
              <a:t>Verbal and physical reassurance</a:t>
            </a:r>
          </a:p>
          <a:p>
            <a:pPr lvl="1" fontAlgn="base"/>
            <a:r>
              <a:rPr lang="en-US" dirty="0"/>
              <a:t>High-value food rewards were provided during blood collection</a:t>
            </a:r>
          </a:p>
        </p:txBody>
      </p:sp>
      <p:pic>
        <p:nvPicPr>
          <p:cNvPr id="6146" name="Picture 2" descr="https://lh5.googleusercontent.com/kDtC0L_KNKguUR9yskI48PQTBexmQGXbG85vl4pCX9NbLeZmkXiOzpwwDTkUCX-ZUK1xuZbE1sO-7QxAq-GiX7San9-TxuygzqGVAZnj8X_YYqRV5g4oIqJ9MsDKGle0cpnHquiiM8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337" y="3562003"/>
            <a:ext cx="4394663" cy="3295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35" y="147570"/>
            <a:ext cx="3048264" cy="27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9290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Findings:  Decrease in Physiological Parameters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483724"/>
              </p:ext>
            </p:extLst>
          </p:nvPr>
        </p:nvGraphicFramePr>
        <p:xfrm>
          <a:off x="1541417" y="2590030"/>
          <a:ext cx="8509417" cy="2807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0631">
                  <a:extLst>
                    <a:ext uri="{9D8B030D-6E8A-4147-A177-3AD203B41FA5}">
                      <a16:colId xmlns:a16="http://schemas.microsoft.com/office/drawing/2014/main" val="3511662735"/>
                    </a:ext>
                  </a:extLst>
                </a:gridCol>
                <a:gridCol w="2311219">
                  <a:extLst>
                    <a:ext uri="{9D8B030D-6E8A-4147-A177-3AD203B41FA5}">
                      <a16:colId xmlns:a16="http://schemas.microsoft.com/office/drawing/2014/main" val="1505105649"/>
                    </a:ext>
                  </a:extLst>
                </a:gridCol>
                <a:gridCol w="2207567">
                  <a:extLst>
                    <a:ext uri="{9D8B030D-6E8A-4147-A177-3AD203B41FA5}">
                      <a16:colId xmlns:a16="http://schemas.microsoft.com/office/drawing/2014/main" val="2933999182"/>
                    </a:ext>
                  </a:extLst>
                </a:gridCol>
              </a:tblGrid>
              <a:tr h="467884">
                <a:tc>
                  <a:txBody>
                    <a:bodyPr/>
                    <a:lstStyle/>
                    <a:p>
                      <a:r>
                        <a:rPr lang="en-US" dirty="0"/>
                        <a:t>Physiological</a:t>
                      </a:r>
                      <a:r>
                        <a:rPr lang="en-US" baseline="0" dirty="0"/>
                        <a:t> Parameter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Fear Free (n=13)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Traditional (n=11)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522501"/>
                  </a:ext>
                </a:extLst>
              </a:tr>
              <a:tr h="467884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9658488"/>
                  </a:ext>
                </a:extLst>
              </a:tr>
              <a:tr h="467884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697823"/>
                  </a:ext>
                </a:extLst>
              </a:tr>
              <a:tr h="467884">
                <a:tc>
                  <a:txBody>
                    <a:bodyPr/>
                    <a:lstStyle/>
                    <a:p>
                      <a:r>
                        <a:rPr lang="en-US" dirty="0"/>
                        <a:t>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7228669"/>
                  </a:ext>
                </a:extLst>
              </a:tr>
              <a:tr h="467884">
                <a:tc>
                  <a:txBody>
                    <a:bodyPr/>
                    <a:lstStyle/>
                    <a:p>
                      <a:r>
                        <a:rPr lang="en-US" dirty="0"/>
                        <a:t>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383654"/>
                  </a:ext>
                </a:extLst>
              </a:tr>
              <a:tr h="467884">
                <a:tc>
                  <a:txBody>
                    <a:bodyPr/>
                    <a:lstStyle/>
                    <a:p>
                      <a:r>
                        <a:rPr lang="en-US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16492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75872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Findings:</a:t>
            </a:r>
            <a:br>
              <a:rPr lang="en-US" b="1" dirty="0"/>
            </a:br>
            <a:r>
              <a:rPr lang="en-US" b="1" dirty="0"/>
              <a:t>Just how much…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139496"/>
              </p:ext>
            </p:extLst>
          </p:nvPr>
        </p:nvGraphicFramePr>
        <p:xfrm>
          <a:off x="1518949" y="2617903"/>
          <a:ext cx="9177156" cy="26499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88578">
                  <a:extLst>
                    <a:ext uri="{9D8B030D-6E8A-4147-A177-3AD203B41FA5}">
                      <a16:colId xmlns:a16="http://schemas.microsoft.com/office/drawing/2014/main" val="99560307"/>
                    </a:ext>
                  </a:extLst>
                </a:gridCol>
                <a:gridCol w="4588578">
                  <a:extLst>
                    <a:ext uri="{9D8B030D-6E8A-4147-A177-3AD203B41FA5}">
                      <a16:colId xmlns:a16="http://schemas.microsoft.com/office/drawing/2014/main" val="948869643"/>
                    </a:ext>
                  </a:extLst>
                </a:gridCol>
              </a:tblGrid>
              <a:tr h="441665">
                <a:tc>
                  <a:txBody>
                    <a:bodyPr/>
                    <a:lstStyle/>
                    <a:p>
                      <a:r>
                        <a:rPr lang="en-US" dirty="0"/>
                        <a:t>Physiological 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Fear Free (n=13)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2352347"/>
                  </a:ext>
                </a:extLst>
              </a:tr>
              <a:tr h="441665">
                <a:tc>
                  <a:txBody>
                    <a:bodyPr/>
                    <a:lstStyle/>
                    <a:p>
                      <a:r>
                        <a:rPr lang="en-US" dirty="0"/>
                        <a:t>Temperature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↓ by 0.2°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5032222"/>
                  </a:ext>
                </a:extLst>
              </a:tr>
              <a:tr h="441665">
                <a:tc>
                  <a:txBody>
                    <a:bodyPr/>
                    <a:lstStyle/>
                    <a:p>
                      <a:r>
                        <a:rPr lang="en-US" dirty="0"/>
                        <a:t>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↓ by 21bpm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704176"/>
                  </a:ext>
                </a:extLst>
              </a:tr>
              <a:tr h="441665">
                <a:tc>
                  <a:txBody>
                    <a:bodyPr/>
                    <a:lstStyle/>
                    <a:p>
                      <a:r>
                        <a:rPr lang="en-US" dirty="0"/>
                        <a:t>Respiration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↓ by 13 bpm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378473"/>
                  </a:ext>
                </a:extLst>
              </a:tr>
              <a:tr h="441665">
                <a:tc>
                  <a:txBody>
                    <a:bodyPr/>
                    <a:lstStyle/>
                    <a:p>
                      <a:r>
                        <a:rPr lang="en-US" dirty="0"/>
                        <a:t>BG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↓ by 13 mg/</a:t>
                      </a:r>
                      <a:r>
                        <a:rPr lang="en-US" dirty="0" err="1"/>
                        <a:t>dL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066551"/>
                  </a:ext>
                </a:extLst>
              </a:tr>
              <a:tr h="441665">
                <a:tc>
                  <a:txBody>
                    <a:bodyPr/>
                    <a:lstStyle/>
                    <a:p>
                      <a:r>
                        <a:rPr lang="en-US" dirty="0"/>
                        <a:t>MAP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↓ by 18 mm Hg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471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033721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51627" cy="1400530"/>
          </a:xfrm>
        </p:spPr>
        <p:txBody>
          <a:bodyPr/>
          <a:lstStyle/>
          <a:p>
            <a:r>
              <a:rPr lang="en-US" b="1" dirty="0"/>
              <a:t>How can you achieve these results?  Implementation of Fear Free®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Patience, patience, and more patience</a:t>
            </a:r>
          </a:p>
          <a:p>
            <a:pPr fontAlgn="base"/>
            <a:r>
              <a:rPr lang="en-US" dirty="0"/>
              <a:t>Calming Music</a:t>
            </a:r>
          </a:p>
          <a:p>
            <a:pPr fontAlgn="base"/>
            <a:r>
              <a:rPr lang="en-US" dirty="0" err="1"/>
              <a:t>Phermonotherapy</a:t>
            </a:r>
            <a:endParaRPr lang="en-US" dirty="0"/>
          </a:p>
          <a:p>
            <a:pPr fontAlgn="base"/>
            <a:r>
              <a:rPr lang="en-US" dirty="0"/>
              <a:t>High-value food rewards</a:t>
            </a:r>
          </a:p>
          <a:p>
            <a:pPr lvl="1" fontAlgn="base"/>
            <a:r>
              <a:rPr lang="en-US" dirty="0"/>
              <a:t>Counter condition </a:t>
            </a:r>
          </a:p>
          <a:p>
            <a:pPr fontAlgn="base"/>
            <a:r>
              <a:rPr lang="en-US" dirty="0"/>
              <a:t>Verbal and physical reassurance</a:t>
            </a:r>
          </a:p>
          <a:p>
            <a:pPr fontAlgn="base"/>
            <a:r>
              <a:rPr lang="en-US" dirty="0"/>
              <a:t>Non-slip mat</a:t>
            </a:r>
          </a:p>
          <a:p>
            <a:pPr fontAlgn="base"/>
            <a:r>
              <a:rPr lang="en-US" dirty="0"/>
              <a:t>Low lighting</a:t>
            </a:r>
          </a:p>
          <a:p>
            <a:pPr fontAlgn="base"/>
            <a:r>
              <a:rPr lang="en-US" dirty="0"/>
              <a:t>Positional compliance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https://lh3.googleusercontent.com/7TfknxgRT4n2AnvLFb9MVGFCUrciJvUjDmCvng5NZnbFoA7XqQS9Ib_-ksxM1qaVpO-D7fqUCmEaWwsLnFGBlq6JjAM3--gWnkY9rXVU9ZOeP-sLK7COxhM3_mDoJOHGJqA0L2y4PS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804" y="2721908"/>
            <a:ext cx="5715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682428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Implementation of Fear Free</a:t>
            </a:r>
            <a:r>
              <a:rPr lang="en-US" dirty="0"/>
              <a:t>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576070" cy="4195481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dirty="0"/>
              <a:t>↓ movement </a:t>
            </a:r>
          </a:p>
          <a:p>
            <a:pPr fontAlgn="base"/>
            <a:r>
              <a:rPr lang="en-US" dirty="0"/>
              <a:t>↓ noise levels</a:t>
            </a:r>
          </a:p>
          <a:p>
            <a:pPr fontAlgn="base"/>
            <a:r>
              <a:rPr lang="en-US" dirty="0"/>
              <a:t>Always assess body language</a:t>
            </a:r>
          </a:p>
          <a:p>
            <a:pPr fontAlgn="base"/>
            <a:r>
              <a:rPr lang="en-US" dirty="0"/>
              <a:t>Basket muzzle if needed</a:t>
            </a:r>
          </a:p>
          <a:p>
            <a:pPr fontAlgn="base"/>
            <a:r>
              <a:rPr lang="en-US" dirty="0"/>
              <a:t>Thoroughly disinfect all equipment</a:t>
            </a:r>
          </a:p>
          <a:p>
            <a:pPr fontAlgn="base"/>
            <a:r>
              <a:rPr lang="en-US" dirty="0"/>
              <a:t>Make notes in chart of what makes pet less stressed</a:t>
            </a:r>
          </a:p>
          <a:p>
            <a:pPr fontAlgn="base"/>
            <a:r>
              <a:rPr lang="en-US" dirty="0"/>
              <a:t>Kennel enrichment</a:t>
            </a:r>
          </a:p>
          <a:p>
            <a:pPr lvl="1" fontAlgn="base"/>
            <a:r>
              <a:rPr lang="en-US" dirty="0"/>
              <a:t>Provide a safe place for animals</a:t>
            </a:r>
          </a:p>
          <a:p>
            <a:pPr fontAlgn="base"/>
            <a:r>
              <a:rPr lang="en-US" dirty="0"/>
              <a:t>If pet becomes increasingly stressed or fearful stop what you are doing</a:t>
            </a:r>
          </a:p>
          <a:p>
            <a:pPr lvl="1" fontAlgn="base"/>
            <a:r>
              <a:rPr lang="en-US" i="1" dirty="0"/>
              <a:t>Determine what is a want versus a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6326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 Fear Free has on Student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Knowing the effect stress can play in a patient’s experience when they come into the clinic is essential in order to practice veterinary medicine effectively.</a:t>
            </a:r>
          </a:p>
          <a:p>
            <a:pPr lvl="1" fontAlgn="base"/>
            <a:r>
              <a:rPr lang="en-US" dirty="0"/>
              <a:t>Making sure patient experiences are as positive as possible.</a:t>
            </a:r>
          </a:p>
          <a:p>
            <a:pPr lvl="2" fontAlgn="base"/>
            <a:r>
              <a:rPr lang="en-US" dirty="0"/>
              <a:t>Preventing as much FAS during visits is crucial to ensure all necessary exams/tasks are performed</a:t>
            </a:r>
          </a:p>
          <a:p>
            <a:pPr lvl="1" fontAlgn="base"/>
            <a:r>
              <a:rPr lang="en-US" dirty="0"/>
              <a:t>Making repeat  visits much more enjoyable for patients, owners, and the veterinary staff.</a:t>
            </a:r>
          </a:p>
          <a:p>
            <a:pPr lvl="1" fontAlgn="base"/>
            <a:r>
              <a:rPr lang="en-US" dirty="0"/>
              <a:t>Owners have concerns for their pets’ well-being</a:t>
            </a:r>
          </a:p>
          <a:p>
            <a:pPr lvl="2" fontAlgn="base"/>
            <a:r>
              <a:rPr lang="en-US" dirty="0"/>
              <a:t>Do not want them to be forcibly restrained and overly stressed during routine veterinary visits. </a:t>
            </a:r>
          </a:p>
          <a:p>
            <a:pPr lvl="1" fontAlgn="base"/>
            <a:r>
              <a:rPr lang="en-US" dirty="0"/>
              <a:t>Owners object to and often times have trouble administering sedatives such as Trazadone or Gabapentin prior to the trip to the clinic</a:t>
            </a:r>
          </a:p>
          <a:p>
            <a:pPr lvl="2" fontAlgn="base"/>
            <a:r>
              <a:rPr lang="en-US" dirty="0"/>
              <a:t>These are often implemented in cases that require chemical intervention to decrease FAS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309502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Impact Fear Free has on Student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Inaccurate laboratory results:</a:t>
            </a:r>
          </a:p>
          <a:p>
            <a:pPr lvl="1" fontAlgn="base"/>
            <a:r>
              <a:rPr lang="en-US" dirty="0"/>
              <a:t>FAS can cause false data and skewed results in patients that are overly agitated during their veterinary visits. </a:t>
            </a:r>
          </a:p>
          <a:p>
            <a:pPr lvl="1" fontAlgn="base"/>
            <a:r>
              <a:rPr lang="en-US" dirty="0"/>
              <a:t>Fear Free</a:t>
            </a:r>
            <a:r>
              <a:rPr lang="en-US" b="1" dirty="0"/>
              <a:t>®</a:t>
            </a:r>
            <a:r>
              <a:rPr lang="en-US" dirty="0"/>
              <a:t> has made an impact on how the clinic I work at handles every patient that comes in for appointments. </a:t>
            </a:r>
          </a:p>
          <a:p>
            <a:r>
              <a:rPr lang="en-US" dirty="0"/>
              <a:t>COVID-19 restrictions and concerns</a:t>
            </a:r>
          </a:p>
        </p:txBody>
      </p:sp>
    </p:spTree>
    <p:extLst>
      <p:ext uri="{BB962C8B-B14F-4D97-AF65-F5344CB8AC3E}">
        <p14:creationId xmlns:p14="http://schemas.microsoft.com/office/powerpoint/2010/main" val="1662369384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Fear Free Certification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Faculty and Student Certification</a:t>
            </a:r>
          </a:p>
          <a:p>
            <a:pPr fontAlgn="base"/>
            <a:r>
              <a:rPr lang="en-US" u="sng" dirty="0">
                <a:hlinkClick r:id="rId2"/>
              </a:rPr>
              <a:t>https://fearfreepets.com/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20" name="Picture 4" descr="https://lh5.googleusercontent.com/X9_Sow3rPwPF7CIaurtm7pDxUI8iD1-tTWGzIZBo6GB5QTLDvpg3FShQk8DZVJvLl4sXQUtxzA5zm8KU3ltNv6ldFIjzP7HB-B5hMk43HrvvSaApsuBCN4KS8mT_O-BUb3csS_WN_1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694" y="3447693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66706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References: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1749" y="1537529"/>
            <a:ext cx="9528666" cy="5204093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en-US" dirty="0" err="1"/>
              <a:t>Bodnariu</a:t>
            </a:r>
            <a:r>
              <a:rPr lang="en-US" dirty="0"/>
              <a:t>, A. (2008). Indicators of stress and stress assessment in dogs. </a:t>
            </a:r>
            <a:r>
              <a:rPr lang="en-US" dirty="0" err="1"/>
              <a:t>Lucr</a:t>
            </a:r>
            <a:r>
              <a:rPr lang="en-US" dirty="0"/>
              <a:t> </a:t>
            </a:r>
            <a:r>
              <a:rPr lang="en-US" dirty="0" err="1"/>
              <a:t>Stiint</a:t>
            </a:r>
            <a:r>
              <a:rPr lang="en-US" dirty="0"/>
              <a:t> Med Vet, 41, 20-26.</a:t>
            </a:r>
          </a:p>
          <a:p>
            <a:pPr fontAlgn="base"/>
            <a:r>
              <a:rPr lang="en-US" dirty="0" err="1"/>
              <a:t>Chlan</a:t>
            </a:r>
            <a:r>
              <a:rPr lang="en-US" dirty="0"/>
              <a:t>, L., Evans, D., Greenleaf, M., &amp; Walker, J. (2000). Effects of a single music therapy intervention on anxiety, discomfort, satisfaction, and compliance with screening guidelines in outpatients undergoing flexible sigmoidoscopy. Gastroenterology Nursing, 23(4), 148-156.</a:t>
            </a:r>
          </a:p>
          <a:p>
            <a:pPr fontAlgn="base"/>
            <a:r>
              <a:rPr lang="en-US" dirty="0"/>
              <a:t>Coppola, C.L., Grandin, T., &amp; </a:t>
            </a:r>
            <a:r>
              <a:rPr lang="en-US" dirty="0" err="1"/>
              <a:t>Enns</a:t>
            </a:r>
            <a:r>
              <a:rPr lang="en-US" dirty="0"/>
              <a:t>, R.M. (2006). Human interaction and cortisol: can human contact reduce stress for shelter dogs? Physiology &amp; Behavior, 87(3), 537-541.</a:t>
            </a:r>
          </a:p>
          <a:p>
            <a:pPr fontAlgn="base"/>
            <a:r>
              <a:rPr lang="en-US" dirty="0" err="1"/>
              <a:t>Dreschel</a:t>
            </a:r>
            <a:r>
              <a:rPr lang="en-US" dirty="0"/>
              <a:t>, N.A. (2010). The effects of fear and anxiety on health and lifespan in pet dogs. Applied Animal </a:t>
            </a:r>
            <a:r>
              <a:rPr lang="en-US" dirty="0" err="1"/>
              <a:t>Behaviour</a:t>
            </a:r>
            <a:r>
              <a:rPr lang="en-US" dirty="0"/>
              <a:t> Science, 125: 157–162.</a:t>
            </a:r>
          </a:p>
          <a:p>
            <a:pPr fontAlgn="base"/>
            <a:r>
              <a:rPr lang="en-US" dirty="0"/>
              <a:t>Glaser, R., &amp;  </a:t>
            </a:r>
            <a:r>
              <a:rPr lang="en-US" dirty="0" err="1"/>
              <a:t>Kiecolt</a:t>
            </a:r>
            <a:r>
              <a:rPr lang="en-US" dirty="0"/>
              <a:t>-Glaser, J.K. (2005). Stress-induced immune dysfunction: Implications for health. Nature Reviews Immunology, 5, 243–251.</a:t>
            </a:r>
          </a:p>
          <a:p>
            <a:pPr fontAlgn="base"/>
            <a:r>
              <a:rPr lang="en-US" dirty="0"/>
              <a:t>Hekman, J., </a:t>
            </a:r>
            <a:r>
              <a:rPr lang="en-US" dirty="0" err="1"/>
              <a:t>Karas</a:t>
            </a:r>
            <a:r>
              <a:rPr lang="en-US" dirty="0"/>
              <a:t>, A., &amp; Sharp, C. (2014). Psychogenic stress in hospitalized dogs: cross species comparisons, implications for health care, and the challenges of evaluation. Animals, 4(2): 331-347.</a:t>
            </a:r>
          </a:p>
          <a:p>
            <a:pPr fontAlgn="base"/>
            <a:r>
              <a:rPr lang="en-US" dirty="0"/>
              <a:t>Hennessy, M.B., Davis, H.N., Williams, M.T., </a:t>
            </a:r>
            <a:r>
              <a:rPr lang="en-US" dirty="0" err="1"/>
              <a:t>Mellott</a:t>
            </a:r>
            <a:r>
              <a:rPr lang="en-US" dirty="0"/>
              <a:t>, C., &amp; Douglas, C.W. (1997). Plasma cortisol levels of dogs at a county animal shelter. Physiology &amp; Behavior, 62(3), 485- 490.</a:t>
            </a:r>
          </a:p>
          <a:p>
            <a:pPr fontAlgn="base"/>
            <a:r>
              <a:rPr lang="en-US" dirty="0"/>
              <a:t>Marks, N. (2018). Fear Free Workshop. Oral Presentation at: Fear Free Workshop; Raleigh, NC.</a:t>
            </a:r>
          </a:p>
          <a:p>
            <a:pPr fontAlgn="base"/>
            <a:r>
              <a:rPr lang="en-US" dirty="0"/>
              <a:t>Martin, D. (2017). The Veterinary Technician's Role in Implementing Fear Free. Today's Veterinary Nurse, 2(4).</a:t>
            </a:r>
          </a:p>
          <a:p>
            <a:pPr fontAlgn="base"/>
            <a:r>
              <a:rPr lang="en-US" dirty="0" err="1"/>
              <a:t>Pageat</a:t>
            </a:r>
            <a:r>
              <a:rPr lang="en-US" dirty="0"/>
              <a:t>, P., &amp; </a:t>
            </a:r>
            <a:r>
              <a:rPr lang="en-US" dirty="0" err="1"/>
              <a:t>Gaultier</a:t>
            </a:r>
            <a:r>
              <a:rPr lang="en-US" dirty="0"/>
              <a:t>, E. (2003). Current research in canine and feline pheromones. Veterinary Clinics: Small Animal Practice, 33(2), 187-211.</a:t>
            </a:r>
          </a:p>
          <a:p>
            <a:pPr fontAlgn="base"/>
            <a:r>
              <a:rPr lang="en-US" dirty="0"/>
              <a:t>Pet Statistics. (2019). Retrieved from</a:t>
            </a:r>
            <a:r>
              <a:rPr lang="en-US" dirty="0">
                <a:hlinkClick r:id="rId2"/>
              </a:rPr>
              <a:t> </a:t>
            </a:r>
            <a:r>
              <a:rPr lang="en-US" u="sng" dirty="0">
                <a:hlinkClick r:id="rId2"/>
              </a:rPr>
              <a:t>https://www.aspca.org/animal-homelessness/shelter-intake-</a:t>
            </a:r>
            <a:r>
              <a:rPr lang="en-US" dirty="0"/>
              <a:t> and-surrender/pet-statistics</a:t>
            </a:r>
          </a:p>
          <a:p>
            <a:pPr fontAlgn="base"/>
            <a:r>
              <a:rPr lang="en-US" dirty="0" err="1"/>
              <a:t>Rodosta</a:t>
            </a:r>
            <a:r>
              <a:rPr lang="en-US" dirty="0"/>
              <a:t>, L. Fear-Free techniques: Clinical behavioral evidence that they work. Oral Presentation at: CVC; 2015; Kansas City, Missouri.</a:t>
            </a:r>
          </a:p>
          <a:p>
            <a:pPr fontAlgn="base"/>
            <a:r>
              <a:rPr lang="en-US" dirty="0"/>
              <a:t>Royer, C.M., Willard, M., Williamson, K., Steiner, J.M., Williams, D.A., &amp; Davis, M. (2005). Exercise stress, intestinal permeability and gastric ulceration in racing Alaskan sled dogs.  Equine Comparative Exercise Physiology, 2: 53–59.</a:t>
            </a:r>
          </a:p>
          <a:p>
            <a:pPr fontAlgn="base"/>
            <a:r>
              <a:rPr lang="en-US" dirty="0"/>
              <a:t>Vitalo, A., </a:t>
            </a:r>
            <a:r>
              <a:rPr lang="en-US" dirty="0" err="1"/>
              <a:t>Fricchione</a:t>
            </a:r>
            <a:r>
              <a:rPr lang="en-US" dirty="0"/>
              <a:t>, J., </a:t>
            </a:r>
            <a:r>
              <a:rPr lang="en-US" dirty="0" err="1"/>
              <a:t>Casali</a:t>
            </a:r>
            <a:r>
              <a:rPr lang="en-US" dirty="0"/>
              <a:t>, M., </a:t>
            </a:r>
            <a:r>
              <a:rPr lang="en-US" dirty="0" err="1"/>
              <a:t>Berdichevsky</a:t>
            </a:r>
            <a:r>
              <a:rPr lang="en-US" dirty="0"/>
              <a:t>, Y., </a:t>
            </a:r>
            <a:r>
              <a:rPr lang="en-US" dirty="0" err="1"/>
              <a:t>Hoge</a:t>
            </a:r>
            <a:r>
              <a:rPr lang="en-US" dirty="0"/>
              <a:t>, E.A., Rauch, S.L., Berthiaume, F., </a:t>
            </a:r>
            <a:r>
              <a:rPr lang="en-US" dirty="0" err="1"/>
              <a:t>Yarmush</a:t>
            </a:r>
            <a:r>
              <a:rPr lang="en-US" dirty="0"/>
              <a:t>, M.L., Benson, H., </a:t>
            </a:r>
            <a:r>
              <a:rPr lang="en-US" dirty="0" err="1"/>
              <a:t>Fricchione</a:t>
            </a:r>
            <a:r>
              <a:rPr lang="en-US" dirty="0"/>
              <a:t>, G.L., &amp; Levine, J.B. (2009). Nest Making and Oxytocin Comparably Promote Wound Healing in Isolation Reared Rats. </a:t>
            </a:r>
            <a:r>
              <a:rPr lang="en-US" dirty="0" err="1"/>
              <a:t>PLoS</a:t>
            </a:r>
            <a:r>
              <a:rPr lang="en-US" dirty="0"/>
              <a:t> ONE, 4: doi:10.1371/journal.pone.0005523.</a:t>
            </a:r>
          </a:p>
          <a:p>
            <a:pPr fontAlgn="base"/>
            <a:r>
              <a:rPr lang="en-US" dirty="0"/>
              <a:t>Ward, P.A., Blanchard, R.J., Bolivar, V., Brown, M.J., Chang, F., Herman, J.P., &amp; </a:t>
            </a:r>
            <a:r>
              <a:rPr lang="en-US" dirty="0" err="1"/>
              <a:t>Zawistowski</a:t>
            </a:r>
            <a:r>
              <a:rPr lang="en-US" dirty="0"/>
              <a:t>, S.L. (2008). Recognition and Alleviation of Distress in Laboratory Animals. National Academies Press; Washington, DC.</a:t>
            </a:r>
          </a:p>
        </p:txBody>
      </p:sp>
    </p:spTree>
    <p:extLst>
      <p:ext uri="{BB962C8B-B14F-4D97-AF65-F5344CB8AC3E}">
        <p14:creationId xmlns:p14="http://schemas.microsoft.com/office/powerpoint/2010/main" val="382262262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the stress of our patients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Human-animal bond</a:t>
            </a:r>
            <a:endParaRPr lang="en-US" sz="3600" dirty="0"/>
          </a:p>
          <a:p>
            <a:pPr fontAlgn="base"/>
            <a:r>
              <a:rPr lang="en-US" dirty="0"/>
              <a:t>Each year 1.5 million shelter animals are euthanized</a:t>
            </a:r>
            <a:endParaRPr lang="en-US" sz="3600" dirty="0"/>
          </a:p>
          <a:p>
            <a:pPr lvl="1" fontAlgn="base"/>
            <a:r>
              <a:rPr lang="en-US" dirty="0"/>
              <a:t>670,000 of those being dogs</a:t>
            </a:r>
          </a:p>
          <a:p>
            <a:pPr fontAlgn="base"/>
            <a:r>
              <a:rPr lang="en-US" dirty="0"/>
              <a:t>Ease of treatment for animals and professionals</a:t>
            </a:r>
            <a:endParaRPr lang="en-US" sz="3600" dirty="0"/>
          </a:p>
          <a:p>
            <a:pPr fontAlgn="base"/>
            <a:r>
              <a:rPr lang="en-US" dirty="0"/>
              <a:t>Physiological parameters</a:t>
            </a:r>
            <a:endParaRPr lang="en-US" sz="3600" dirty="0"/>
          </a:p>
          <a:p>
            <a:pPr fontAlgn="base"/>
            <a:r>
              <a:rPr lang="en-US" dirty="0"/>
              <a:t>Accuracy of laboratory results</a:t>
            </a:r>
            <a:endParaRPr lang="en-US" sz="3600" dirty="0"/>
          </a:p>
          <a:p>
            <a:pPr lvl="1" fontAlgn="base"/>
            <a:r>
              <a:rPr lang="en-US" dirty="0"/>
              <a:t>BG</a:t>
            </a:r>
          </a:p>
          <a:p>
            <a:pPr lvl="1" fontAlgn="base"/>
            <a:r>
              <a:rPr lang="en-US" dirty="0"/>
              <a:t>Cortisol levels</a:t>
            </a:r>
          </a:p>
          <a:p>
            <a:pPr lvl="1" fontAlgn="base"/>
            <a:r>
              <a:rPr lang="en-US" dirty="0"/>
              <a:t>Stress leukogram</a:t>
            </a:r>
          </a:p>
        </p:txBody>
      </p:sp>
      <p:pic>
        <p:nvPicPr>
          <p:cNvPr id="1026" name="Picture 2" descr="https://lh6.googleusercontent.com/Hco-_Y2wuC1MwdFRgqO-rm7twB18Rl28FSZ0hYeSaT3HOujy3gVxW248jPCJJSXyujj1UaXZ-stesuZRVyXEUemTH1zHK34DWagcQPOuo_DeelMh7iqTaZxcVYkPu6oYL0DwcwSlaJ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700" b="100000" l="2700" r="94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79" y="2466016"/>
            <a:ext cx="4391983" cy="439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64306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Why is the stress of our patients so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974186" cy="4195481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Overall well-being</a:t>
            </a:r>
            <a:endParaRPr lang="en-US" sz="3600" dirty="0"/>
          </a:p>
          <a:p>
            <a:pPr lvl="1" fontAlgn="base"/>
            <a:r>
              <a:rPr lang="en-US" dirty="0"/>
              <a:t>Potentially contribute to </a:t>
            </a:r>
            <a:r>
              <a:rPr lang="en-US" dirty="0" err="1"/>
              <a:t>Sx</a:t>
            </a:r>
            <a:r>
              <a:rPr lang="en-US" dirty="0"/>
              <a:t> survival rates and speed of recovery</a:t>
            </a:r>
          </a:p>
          <a:p>
            <a:pPr lvl="1" fontAlgn="base"/>
            <a:r>
              <a:rPr lang="en-US" dirty="0"/>
              <a:t>Potentially increase mortality</a:t>
            </a:r>
          </a:p>
          <a:p>
            <a:pPr lvl="1" fontAlgn="base"/>
            <a:r>
              <a:rPr lang="en-US" dirty="0"/>
              <a:t>Potentially increase morbidity</a:t>
            </a:r>
          </a:p>
          <a:p>
            <a:pPr lvl="2" fontAlgn="base"/>
            <a:r>
              <a:rPr lang="en-US" dirty="0"/>
              <a:t>Susceptibility of infection and sepsis</a:t>
            </a:r>
          </a:p>
          <a:p>
            <a:pPr lvl="2" fontAlgn="base"/>
            <a:r>
              <a:rPr lang="en-US" dirty="0"/>
              <a:t>Impaired antibody response to vaccinations</a:t>
            </a:r>
          </a:p>
          <a:p>
            <a:pPr lvl="2" fontAlgn="base"/>
            <a:r>
              <a:rPr lang="en-US" dirty="0"/>
              <a:t>Delayed wound healing</a:t>
            </a:r>
          </a:p>
          <a:p>
            <a:pPr lvl="2" fontAlgn="base"/>
            <a:r>
              <a:rPr lang="en-US" dirty="0"/>
              <a:t>Gastric ulcerations</a:t>
            </a:r>
          </a:p>
          <a:p>
            <a:pPr lvl="1" fontAlgn="base"/>
            <a:r>
              <a:rPr lang="en-US" dirty="0"/>
              <a:t>Chronic anxiety disorders</a:t>
            </a:r>
          </a:p>
          <a:p>
            <a:pPr lvl="2" fontAlgn="base"/>
            <a:r>
              <a:rPr lang="en-US" dirty="0"/>
              <a:t>Destructive behavior </a:t>
            </a:r>
          </a:p>
        </p:txBody>
      </p:sp>
      <p:pic>
        <p:nvPicPr>
          <p:cNvPr id="2052" name="Picture 4" descr="https://lh6.googleusercontent.com/Hco-_Y2wuC1MwdFRgqO-rm7twB18Rl28FSZ0hYeSaT3HOujy3gVxW248jPCJJSXyujj1UaXZ-stesuZRVyXEUemTH1zHK34DWagcQPOuo_DeelMh7iqTaZxcVYkPu6oYL0DwcwSlaJ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500" b="100000" l="3800" r="95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510" y="2468880"/>
            <a:ext cx="4389120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116664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Fear Free®?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Provide veterinary professionals, pet professionals, animal welfare communities, and pet owners with the knowledge and tools to look after both a pet’s physical and emotional well-being.</a:t>
            </a:r>
          </a:p>
          <a:p>
            <a:pPr fontAlgn="base"/>
            <a:r>
              <a:rPr lang="en-US" dirty="0"/>
              <a:t>By reducing patient fear, anxiety, and stress (FAS) we create a safer, more efficient work environment for the faculty, staff, and students</a:t>
            </a:r>
          </a:p>
          <a:p>
            <a:pPr fontAlgn="base"/>
            <a:r>
              <a:rPr lang="en-US" dirty="0"/>
              <a:t>Improves morale of the faculty, staff, and students</a:t>
            </a:r>
          </a:p>
          <a:p>
            <a:pPr fontAlgn="base"/>
            <a:r>
              <a:rPr lang="en-US" dirty="0"/>
              <a:t>Strengthens client relationships which in turn increases client retention and patient visit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67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21166" y="128522"/>
            <a:ext cx="2470834" cy="219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809546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Benefits of Fear Free®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103312" y="2238254"/>
            <a:ext cx="13626845" cy="51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989865" y="5641894"/>
            <a:ext cx="911787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</a:rPr>
              <a:t>Bayer HealthCare LLC, Animal Health Division, Bayer Veterinary Care Usage Study, 2011.</a:t>
            </a:r>
            <a:endParaRPr lang="en-US" sz="1600" dirty="0"/>
          </a:p>
          <a:p>
            <a:br>
              <a:rPr lang="en-US" dirty="0"/>
            </a:b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7966633"/>
              </p:ext>
            </p:extLst>
          </p:nvPr>
        </p:nvGraphicFramePr>
        <p:xfrm>
          <a:off x="1515439" y="2238254"/>
          <a:ext cx="9230704" cy="3235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37365">
                  <a:extLst>
                    <a:ext uri="{9D8B030D-6E8A-4147-A177-3AD203B41FA5}">
                      <a16:colId xmlns:a16="http://schemas.microsoft.com/office/drawing/2014/main" val="1270032846"/>
                    </a:ext>
                  </a:extLst>
                </a:gridCol>
                <a:gridCol w="1335156">
                  <a:extLst>
                    <a:ext uri="{9D8B030D-6E8A-4147-A177-3AD203B41FA5}">
                      <a16:colId xmlns:a16="http://schemas.microsoft.com/office/drawing/2014/main" val="4051258536"/>
                    </a:ext>
                  </a:extLst>
                </a:gridCol>
                <a:gridCol w="1358183">
                  <a:extLst>
                    <a:ext uri="{9D8B030D-6E8A-4147-A177-3AD203B41FA5}">
                      <a16:colId xmlns:a16="http://schemas.microsoft.com/office/drawing/2014/main" val="3821644184"/>
                    </a:ext>
                  </a:extLst>
                </a:gridCol>
              </a:tblGrid>
              <a:tr h="462155">
                <a:tc>
                  <a:txBody>
                    <a:bodyPr/>
                    <a:lstStyle/>
                    <a:p>
                      <a:r>
                        <a:rPr lang="en-US" dirty="0"/>
                        <a:t>Statistics from Bayer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Feline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Canine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701822"/>
                  </a:ext>
                </a:extLst>
              </a:tr>
              <a:tr h="462155">
                <a:tc>
                  <a:txBody>
                    <a:bodyPr/>
                    <a:lstStyle/>
                    <a:p>
                      <a:r>
                        <a:rPr lang="en-US" dirty="0"/>
                        <a:t>Owner</a:t>
                      </a:r>
                      <a:r>
                        <a:rPr lang="en-US" baseline="0" dirty="0"/>
                        <a:t> feel that their pet dislikes going to the vet</a:t>
                      </a: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51%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95021"/>
                  </a:ext>
                </a:extLst>
              </a:tr>
              <a:tr h="462155">
                <a:tc>
                  <a:txBody>
                    <a:bodyPr/>
                    <a:lstStyle/>
                    <a:p>
                      <a:r>
                        <a:rPr lang="en-US" dirty="0"/>
                        <a:t>Owner gets stressed just thinking about going to the vet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/>
                        <a:t>38%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426762"/>
                  </a:ext>
                </a:extLst>
              </a:tr>
              <a:tr h="462155">
                <a:tc>
                  <a:txBody>
                    <a:bodyPr/>
                    <a:lstStyle/>
                    <a:p>
                      <a:r>
                        <a:rPr lang="en-US" dirty="0"/>
                        <a:t>Shows signs of stress prior to entering the clinic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0288054"/>
                  </a:ext>
                </a:extLst>
              </a:tr>
              <a:tr h="462155">
                <a:tc>
                  <a:txBody>
                    <a:bodyPr/>
                    <a:lstStyle/>
                    <a:p>
                      <a:r>
                        <a:rPr lang="en-US" dirty="0"/>
                        <a:t>Dislikes the waiting room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1839394"/>
                  </a:ext>
                </a:extLst>
              </a:tr>
              <a:tr h="462155">
                <a:tc>
                  <a:txBody>
                    <a:bodyPr/>
                    <a:lstStyle/>
                    <a:p>
                      <a:r>
                        <a:rPr lang="en-US" dirty="0"/>
                        <a:t>Reluctant to enter the exam</a:t>
                      </a:r>
                      <a:r>
                        <a:rPr lang="en-US" baseline="0" dirty="0"/>
                        <a:t> room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7249663"/>
                  </a:ext>
                </a:extLst>
              </a:tr>
              <a:tr h="462155">
                <a:tc>
                  <a:txBody>
                    <a:bodyPr/>
                    <a:lstStyle/>
                    <a:p>
                      <a:r>
                        <a:rPr lang="en-US" dirty="0"/>
                        <a:t>Did not want to be on the exam 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563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9336301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Research Facility and Subjects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7450484" cy="4195481"/>
          </a:xfrm>
        </p:spPr>
        <p:txBody>
          <a:bodyPr>
            <a:normAutofit fontScale="92500" lnSpcReduction="20000"/>
          </a:bodyPr>
          <a:lstStyle/>
          <a:p>
            <a:pPr fontAlgn="base"/>
            <a:r>
              <a:rPr lang="en-US" dirty="0"/>
              <a:t>Research was conducted at Saving The Animals of Rowan (STAR) Rescue facility</a:t>
            </a:r>
          </a:p>
          <a:p>
            <a:pPr fontAlgn="base"/>
            <a:r>
              <a:rPr lang="en-US" dirty="0"/>
              <a:t>Subjects used in this project:</a:t>
            </a:r>
          </a:p>
          <a:p>
            <a:pPr lvl="1" fontAlgn="base"/>
            <a:r>
              <a:rPr lang="en-US" dirty="0"/>
              <a:t>Shelter dogs of various breeds</a:t>
            </a:r>
          </a:p>
          <a:p>
            <a:pPr lvl="1" fontAlgn="base"/>
            <a:r>
              <a:rPr lang="en-US" dirty="0"/>
              <a:t>Dogs that appeared to be healthy and considered to be an adult (between the ages of 1-7yrs)</a:t>
            </a:r>
          </a:p>
          <a:p>
            <a:pPr lvl="1" fontAlgn="base"/>
            <a:r>
              <a:rPr lang="en-US" dirty="0"/>
              <a:t>Housing</a:t>
            </a:r>
          </a:p>
          <a:p>
            <a:pPr lvl="2" fontAlgn="base"/>
            <a:r>
              <a:rPr lang="en-US" dirty="0"/>
              <a:t>Indoor/outdoor kennel </a:t>
            </a:r>
          </a:p>
          <a:p>
            <a:pPr lvl="2" fontAlgn="base"/>
            <a:r>
              <a:rPr lang="en-US" dirty="0"/>
              <a:t>Raised bedding</a:t>
            </a:r>
          </a:p>
          <a:p>
            <a:pPr lvl="2" fontAlgn="base"/>
            <a:r>
              <a:rPr lang="en-US" dirty="0"/>
              <a:t>Chew toy</a:t>
            </a:r>
          </a:p>
          <a:p>
            <a:pPr lvl="2" fontAlgn="base"/>
            <a:r>
              <a:rPr lang="en-US" dirty="0"/>
              <a:t>Water</a:t>
            </a:r>
          </a:p>
          <a:p>
            <a:pPr lvl="2" fontAlgn="base"/>
            <a:r>
              <a:rPr lang="en-US" dirty="0"/>
              <a:t>Fed twice a day</a:t>
            </a:r>
          </a:p>
          <a:p>
            <a:pPr lvl="2" fontAlgn="base"/>
            <a:r>
              <a:rPr lang="en-US" dirty="0"/>
              <a:t>Released into a play yard twice a day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2820" y="2119745"/>
            <a:ext cx="3416520" cy="45626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371811" y="2560320"/>
            <a:ext cx="432261" cy="781397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43152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Physiological Parameters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/>
            <a:r>
              <a:rPr lang="en-US" dirty="0"/>
              <a:t>Physiological parameters were collected before and after blood collection</a:t>
            </a:r>
          </a:p>
          <a:p>
            <a:pPr lvl="1" fontAlgn="base"/>
            <a:r>
              <a:rPr lang="en-US" dirty="0"/>
              <a:t>Temperature</a:t>
            </a:r>
          </a:p>
          <a:p>
            <a:pPr lvl="1" fontAlgn="base"/>
            <a:r>
              <a:rPr lang="en-US" dirty="0"/>
              <a:t>Pulse</a:t>
            </a:r>
          </a:p>
          <a:p>
            <a:pPr lvl="1" fontAlgn="base"/>
            <a:r>
              <a:rPr lang="en-US" dirty="0"/>
              <a:t>Respiration</a:t>
            </a:r>
          </a:p>
          <a:p>
            <a:pPr lvl="1" fontAlgn="base"/>
            <a:r>
              <a:rPr lang="en-US" dirty="0"/>
              <a:t>Blood pressure </a:t>
            </a:r>
          </a:p>
          <a:p>
            <a:pPr lvl="1" fontAlgn="base"/>
            <a:r>
              <a:rPr lang="en-US" dirty="0"/>
              <a:t>Blood glucose </a:t>
            </a:r>
          </a:p>
          <a:p>
            <a:pPr fontAlgn="base"/>
            <a:r>
              <a:rPr lang="en-US" dirty="0"/>
              <a:t>All subjects were standing while parameters were measured and blood was collected</a:t>
            </a:r>
          </a:p>
        </p:txBody>
      </p:sp>
    </p:spTree>
    <p:extLst>
      <p:ext uri="{BB962C8B-B14F-4D97-AF65-F5344CB8AC3E}">
        <p14:creationId xmlns:p14="http://schemas.microsoft.com/office/powerpoint/2010/main" val="2598885598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Control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7478985" cy="4195481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Each subject was brought into an office space</a:t>
            </a:r>
          </a:p>
          <a:p>
            <a:pPr fontAlgn="base"/>
            <a:r>
              <a:rPr lang="en-US" dirty="0"/>
              <a:t>Each subject was placed on an exam table</a:t>
            </a:r>
          </a:p>
          <a:p>
            <a:pPr fontAlgn="base"/>
            <a:r>
              <a:rPr lang="en-US" dirty="0"/>
              <a:t>Each subject was handled using traditional restraint methods</a:t>
            </a:r>
          </a:p>
          <a:p>
            <a:pPr lvl="1" fontAlgn="base"/>
            <a:r>
              <a:rPr lang="en-US" dirty="0"/>
              <a:t>All tasks were performed without using Fear Free® techniques or a reward system</a:t>
            </a:r>
          </a:p>
          <a:p>
            <a:pPr lvl="1" fontAlgn="base"/>
            <a:r>
              <a:rPr lang="en-US" dirty="0"/>
              <a:t>Restrainer placed one arm around the neck of the subject while the opposite arm was placed under abdomen </a:t>
            </a:r>
          </a:p>
          <a:p>
            <a:pPr fontAlgn="base"/>
            <a:r>
              <a:rPr lang="en-US" dirty="0"/>
              <a:t>The cephalic vein was used for blood collection site in all subjects</a:t>
            </a:r>
          </a:p>
          <a:p>
            <a:pPr fontAlgn="base"/>
            <a:r>
              <a:rPr lang="en-US" dirty="0"/>
              <a:t>A 22 gauge, 1-inch needle was used on each subject</a:t>
            </a:r>
          </a:p>
        </p:txBody>
      </p:sp>
      <p:sp>
        <p:nvSpPr>
          <p:cNvPr id="4" name="AutoShape 4" descr="PHYSICAL RESTRAINT OF DOGS AND CA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2546" y="143222"/>
            <a:ext cx="3046513" cy="27496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550" y="3086476"/>
            <a:ext cx="2778478" cy="3707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010856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911442" cy="4195481"/>
          </a:xfrm>
        </p:spPr>
        <p:txBody>
          <a:bodyPr/>
          <a:lstStyle/>
          <a:p>
            <a:pPr fontAlgn="base"/>
            <a:r>
              <a:rPr lang="en-US" dirty="0"/>
              <a:t>Each subject was brought into an office space</a:t>
            </a:r>
          </a:p>
          <a:p>
            <a:pPr fontAlgn="base"/>
            <a:r>
              <a:rPr lang="en-US" dirty="0"/>
              <a:t>Each subject was placed on an exam table</a:t>
            </a:r>
          </a:p>
          <a:p>
            <a:pPr fontAlgn="base"/>
            <a:r>
              <a:rPr lang="en-US" dirty="0"/>
              <a:t>The cephalic vein was used for blood collection site in all subjects</a:t>
            </a:r>
          </a:p>
          <a:p>
            <a:pPr fontAlgn="base"/>
            <a:r>
              <a:rPr lang="en-US" dirty="0"/>
              <a:t>A 22 gauge, 1-inch needle was used on each subject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050" y="1"/>
            <a:ext cx="5656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27676"/>
      </p:ext>
    </p:extLst>
  </p:cSld>
  <p:clrMapOvr>
    <a:masterClrMapping/>
  </p:clrMapOvr>
  <p:transition spd="med">
    <p:pul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4182</TotalTime>
  <Words>1587</Words>
  <Application>Microsoft Macintosh PowerPoint</Application>
  <PresentationFormat>Widescreen</PresentationFormat>
  <Paragraphs>181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3</vt:lpstr>
      <vt:lpstr>Ion</vt:lpstr>
      <vt:lpstr>The Impact Stress has on Canine Physiological Parameters and Student Learning</vt:lpstr>
      <vt:lpstr>Why is the stress of our patients so important?</vt:lpstr>
      <vt:lpstr>Why is the stress of our patients so important?</vt:lpstr>
      <vt:lpstr>What is Fear Free®?</vt:lpstr>
      <vt:lpstr>Benefits of Fear Free®</vt:lpstr>
      <vt:lpstr>Research Facility and Subjects  </vt:lpstr>
      <vt:lpstr>Physiological Parameters </vt:lpstr>
      <vt:lpstr>Control Group</vt:lpstr>
      <vt:lpstr>Test Group</vt:lpstr>
      <vt:lpstr>Test Group</vt:lpstr>
      <vt:lpstr>Research Findings:  Decrease in Physiological Parameters   </vt:lpstr>
      <vt:lpstr>Research Findings: Just how much…</vt:lpstr>
      <vt:lpstr>How can you achieve these results?  Implementation of Fear Free®</vt:lpstr>
      <vt:lpstr>Implementation of Fear Free®</vt:lpstr>
      <vt:lpstr>Impact Fear Free has on Student Learning</vt:lpstr>
      <vt:lpstr>Impact Fear Free has on Student Learning</vt:lpstr>
      <vt:lpstr>Fear Free Certification</vt:lpstr>
      <vt:lpstr>References:</vt:lpstr>
    </vt:vector>
  </TitlesOfParts>
  <Company>Morehead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J. Staton</dc:creator>
  <cp:lastModifiedBy>Stephanie Campbell</cp:lastModifiedBy>
  <cp:revision>32</cp:revision>
  <cp:lastPrinted>2020-09-18T17:04:44Z</cp:lastPrinted>
  <dcterms:created xsi:type="dcterms:W3CDTF">2020-09-16T19:09:35Z</dcterms:created>
  <dcterms:modified xsi:type="dcterms:W3CDTF">2020-09-19T17:25:25Z</dcterms:modified>
</cp:coreProperties>
</file>